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02"/>
  </p:notesMasterIdLst>
  <p:handoutMasterIdLst>
    <p:handoutMasterId r:id="rId103"/>
  </p:handoutMasterIdLst>
  <p:sldIdLst>
    <p:sldId id="833" r:id="rId2"/>
    <p:sldId id="834" r:id="rId3"/>
    <p:sldId id="835" r:id="rId4"/>
    <p:sldId id="836" r:id="rId5"/>
    <p:sldId id="837" r:id="rId6"/>
    <p:sldId id="934" r:id="rId7"/>
    <p:sldId id="928" r:id="rId8"/>
    <p:sldId id="838" r:id="rId9"/>
    <p:sldId id="839" r:id="rId10"/>
    <p:sldId id="935" r:id="rId11"/>
    <p:sldId id="840" r:id="rId12"/>
    <p:sldId id="841" r:id="rId13"/>
    <p:sldId id="842" r:id="rId14"/>
    <p:sldId id="843" r:id="rId15"/>
    <p:sldId id="844" r:id="rId16"/>
    <p:sldId id="845" r:id="rId17"/>
    <p:sldId id="846" r:id="rId18"/>
    <p:sldId id="847" r:id="rId19"/>
    <p:sldId id="848" r:id="rId20"/>
    <p:sldId id="849" r:id="rId21"/>
    <p:sldId id="850" r:id="rId22"/>
    <p:sldId id="851" r:id="rId23"/>
    <p:sldId id="852" r:id="rId24"/>
    <p:sldId id="936" r:id="rId25"/>
    <p:sldId id="937" r:id="rId26"/>
    <p:sldId id="938" r:id="rId27"/>
    <p:sldId id="853" r:id="rId28"/>
    <p:sldId id="857" r:id="rId29"/>
    <p:sldId id="858" r:id="rId30"/>
    <p:sldId id="859" r:id="rId31"/>
    <p:sldId id="939" r:id="rId32"/>
    <p:sldId id="940" r:id="rId33"/>
    <p:sldId id="941" r:id="rId34"/>
    <p:sldId id="942" r:id="rId35"/>
    <p:sldId id="864" r:id="rId36"/>
    <p:sldId id="865" r:id="rId37"/>
    <p:sldId id="866" r:id="rId38"/>
    <p:sldId id="867" r:id="rId39"/>
    <p:sldId id="868" r:id="rId40"/>
    <p:sldId id="869" r:id="rId41"/>
    <p:sldId id="870" r:id="rId42"/>
    <p:sldId id="871" r:id="rId43"/>
    <p:sldId id="873" r:id="rId44"/>
    <p:sldId id="874" r:id="rId45"/>
    <p:sldId id="875" r:id="rId46"/>
    <p:sldId id="876" r:id="rId47"/>
    <p:sldId id="877" r:id="rId48"/>
    <p:sldId id="878" r:id="rId49"/>
    <p:sldId id="879" r:id="rId50"/>
    <p:sldId id="880" r:id="rId51"/>
    <p:sldId id="881" r:id="rId52"/>
    <p:sldId id="882" r:id="rId53"/>
    <p:sldId id="883" r:id="rId54"/>
    <p:sldId id="884" r:id="rId55"/>
    <p:sldId id="885" r:id="rId56"/>
    <p:sldId id="886" r:id="rId57"/>
    <p:sldId id="887" r:id="rId58"/>
    <p:sldId id="888" r:id="rId59"/>
    <p:sldId id="943" r:id="rId60"/>
    <p:sldId id="889" r:id="rId61"/>
    <p:sldId id="890" r:id="rId62"/>
    <p:sldId id="891" r:id="rId63"/>
    <p:sldId id="892" r:id="rId64"/>
    <p:sldId id="893" r:id="rId65"/>
    <p:sldId id="894" r:id="rId66"/>
    <p:sldId id="895" r:id="rId67"/>
    <p:sldId id="944" r:id="rId68"/>
    <p:sldId id="896" r:id="rId69"/>
    <p:sldId id="897" r:id="rId70"/>
    <p:sldId id="898" r:id="rId71"/>
    <p:sldId id="899" r:id="rId72"/>
    <p:sldId id="900" r:id="rId73"/>
    <p:sldId id="901" r:id="rId74"/>
    <p:sldId id="902" r:id="rId75"/>
    <p:sldId id="903" r:id="rId76"/>
    <p:sldId id="904" r:id="rId77"/>
    <p:sldId id="905" r:id="rId78"/>
    <p:sldId id="906" r:id="rId79"/>
    <p:sldId id="907" r:id="rId80"/>
    <p:sldId id="910" r:id="rId81"/>
    <p:sldId id="911" r:id="rId82"/>
    <p:sldId id="912" r:id="rId83"/>
    <p:sldId id="913" r:id="rId84"/>
    <p:sldId id="914" r:id="rId85"/>
    <p:sldId id="915" r:id="rId86"/>
    <p:sldId id="916" r:id="rId87"/>
    <p:sldId id="917" r:id="rId88"/>
    <p:sldId id="918" r:id="rId89"/>
    <p:sldId id="919" r:id="rId90"/>
    <p:sldId id="920" r:id="rId91"/>
    <p:sldId id="947" r:id="rId92"/>
    <p:sldId id="921" r:id="rId93"/>
    <p:sldId id="922" r:id="rId94"/>
    <p:sldId id="923" r:id="rId95"/>
    <p:sldId id="946" r:id="rId96"/>
    <p:sldId id="945" r:id="rId97"/>
    <p:sldId id="924" r:id="rId98"/>
    <p:sldId id="925" r:id="rId99"/>
    <p:sldId id="926" r:id="rId100"/>
    <p:sldId id="927" r:id="rId101"/>
  </p:sldIdLst>
  <p:sldSz cx="9144000" cy="6858000" type="screen4x3"/>
  <p:notesSz cx="7010400" cy="9296400"/>
  <p:defaultTextStyle>
    <a:defPPr>
      <a:defRPr lang="en-US"/>
    </a:defPPr>
    <a:lvl1pPr algn="l" rtl="0" eaLnBrk="0" fontAlgn="base" hangingPunct="0">
      <a:spcBef>
        <a:spcPct val="0"/>
      </a:spcBef>
      <a:spcAft>
        <a:spcPct val="0"/>
      </a:spcAft>
      <a:defRPr sz="1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16" autoAdjust="0"/>
    <p:restoredTop sz="94582" autoAdjust="0"/>
  </p:normalViewPr>
  <p:slideViewPr>
    <p:cSldViewPr snapToGrid="0">
      <p:cViewPr varScale="1">
        <p:scale>
          <a:sx n="104" d="100"/>
          <a:sy n="104" d="100"/>
        </p:scale>
        <p:origin x="80" y="664"/>
      </p:cViewPr>
      <p:guideLst>
        <p:guide orient="horz" pos="2160"/>
        <p:guide pos="2880"/>
      </p:guideLst>
    </p:cSldViewPr>
  </p:slideViewPr>
  <p:outlineViewPr>
    <p:cViewPr>
      <p:scale>
        <a:sx n="100" d="100"/>
        <a:sy n="100" d="100"/>
      </p:scale>
      <p:origin x="0" y="0"/>
    </p:cViewPr>
    <p:sldLst>
      <p:sld r:id="rId1" collapse="1"/>
    </p:sldLst>
  </p:outlineViewPr>
  <p:notesTextViewPr>
    <p:cViewPr>
      <p:scale>
        <a:sx n="100" d="100"/>
        <a:sy n="100" d="100"/>
      </p:scale>
      <p:origin x="0" y="0"/>
    </p:cViewPr>
  </p:notesTextViewPr>
  <p:sorterViewPr>
    <p:cViewPr>
      <p:scale>
        <a:sx n="120" d="100"/>
        <a:sy n="120" d="100"/>
      </p:scale>
      <p:origin x="0" y="-20676"/>
    </p:cViewPr>
  </p:sorterViewPr>
  <p:notesViewPr>
    <p:cSldViewPr snapToGrid="0">
      <p:cViewPr varScale="1">
        <p:scale>
          <a:sx n="58" d="100"/>
          <a:sy n="58" d="100"/>
        </p:scale>
        <p:origin x="-1764"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_rels/viewProps.xml.rels><?xml version="1.0" encoding="UTF-8" standalone="yes"?>
<Relationships xmlns="http://schemas.openxmlformats.org/package/2006/relationships"><Relationship Id="rId1"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2"/>
            <a:ext cx="3057922" cy="458057"/>
          </a:xfrm>
          <a:prstGeom prst="rect">
            <a:avLst/>
          </a:prstGeom>
          <a:noFill/>
          <a:ln w="9525">
            <a:noFill/>
            <a:miter lim="800000"/>
            <a:headEnd/>
            <a:tailEnd/>
          </a:ln>
          <a:effectLst/>
        </p:spPr>
        <p:txBody>
          <a:bodyPr vert="horz" wrap="square" lIns="91613" tIns="45807" rIns="91613" bIns="45807" numCol="1" anchor="t" anchorCtr="0" compatLnSpc="1">
            <a:prstTxWarp prst="textNoShape">
              <a:avLst/>
            </a:prstTxWarp>
          </a:bodyPr>
          <a:lstStyle>
            <a:lvl1pPr defTabSz="914294">
              <a:defRPr sz="1300"/>
            </a:lvl1pPr>
          </a:lstStyle>
          <a:p>
            <a:endParaRPr lang="en-US"/>
          </a:p>
        </p:txBody>
      </p:sp>
      <p:sp>
        <p:nvSpPr>
          <p:cNvPr id="120835" name="Rectangle 3"/>
          <p:cNvSpPr>
            <a:spLocks noGrp="1" noChangeArrowheads="1"/>
          </p:cNvSpPr>
          <p:nvPr>
            <p:ph type="dt" sz="quarter" idx="1"/>
          </p:nvPr>
        </p:nvSpPr>
        <p:spPr bwMode="auto">
          <a:xfrm>
            <a:off x="3976825" y="2"/>
            <a:ext cx="3059444" cy="458057"/>
          </a:xfrm>
          <a:prstGeom prst="rect">
            <a:avLst/>
          </a:prstGeom>
          <a:noFill/>
          <a:ln w="9525">
            <a:noFill/>
            <a:miter lim="800000"/>
            <a:headEnd/>
            <a:tailEnd/>
          </a:ln>
          <a:effectLst/>
        </p:spPr>
        <p:txBody>
          <a:bodyPr vert="horz" wrap="square" lIns="91613" tIns="45807" rIns="91613" bIns="45807" numCol="1" anchor="t" anchorCtr="0" compatLnSpc="1">
            <a:prstTxWarp prst="textNoShape">
              <a:avLst/>
            </a:prstTxWarp>
          </a:bodyPr>
          <a:lstStyle>
            <a:lvl1pPr algn="r" defTabSz="914294">
              <a:defRPr sz="1300"/>
            </a:lvl1pPr>
          </a:lstStyle>
          <a:p>
            <a:endParaRPr lang="en-US"/>
          </a:p>
        </p:txBody>
      </p:sp>
      <p:sp>
        <p:nvSpPr>
          <p:cNvPr id="120836" name="Rectangle 4"/>
          <p:cNvSpPr>
            <a:spLocks noGrp="1" noChangeArrowheads="1"/>
          </p:cNvSpPr>
          <p:nvPr>
            <p:ph type="ftr" sz="quarter" idx="2"/>
          </p:nvPr>
        </p:nvSpPr>
        <p:spPr bwMode="auto">
          <a:xfrm>
            <a:off x="0" y="8853714"/>
            <a:ext cx="3057922" cy="456520"/>
          </a:xfrm>
          <a:prstGeom prst="rect">
            <a:avLst/>
          </a:prstGeom>
          <a:noFill/>
          <a:ln w="9525">
            <a:noFill/>
            <a:miter lim="800000"/>
            <a:headEnd/>
            <a:tailEnd/>
          </a:ln>
          <a:effectLst/>
        </p:spPr>
        <p:txBody>
          <a:bodyPr vert="horz" wrap="square" lIns="91613" tIns="45807" rIns="91613" bIns="45807" numCol="1" anchor="b" anchorCtr="0" compatLnSpc="1">
            <a:prstTxWarp prst="textNoShape">
              <a:avLst/>
            </a:prstTxWarp>
          </a:bodyPr>
          <a:lstStyle>
            <a:lvl1pPr defTabSz="914294">
              <a:defRPr sz="1300"/>
            </a:lvl1pPr>
          </a:lstStyle>
          <a:p>
            <a:endParaRPr lang="en-US"/>
          </a:p>
        </p:txBody>
      </p:sp>
      <p:sp>
        <p:nvSpPr>
          <p:cNvPr id="120837" name="Rectangle 5"/>
          <p:cNvSpPr>
            <a:spLocks noGrp="1" noChangeArrowheads="1"/>
          </p:cNvSpPr>
          <p:nvPr>
            <p:ph type="sldNum" sz="quarter" idx="3"/>
          </p:nvPr>
        </p:nvSpPr>
        <p:spPr bwMode="auto">
          <a:xfrm>
            <a:off x="3976825" y="8853714"/>
            <a:ext cx="3059444" cy="456520"/>
          </a:xfrm>
          <a:prstGeom prst="rect">
            <a:avLst/>
          </a:prstGeom>
          <a:noFill/>
          <a:ln w="9525">
            <a:noFill/>
            <a:miter lim="800000"/>
            <a:headEnd/>
            <a:tailEnd/>
          </a:ln>
          <a:effectLst/>
        </p:spPr>
        <p:txBody>
          <a:bodyPr vert="horz" wrap="square" lIns="91613" tIns="45807" rIns="91613" bIns="45807" numCol="1" anchor="b" anchorCtr="0" compatLnSpc="1">
            <a:prstTxWarp prst="textNoShape">
              <a:avLst/>
            </a:prstTxWarp>
          </a:bodyPr>
          <a:lstStyle>
            <a:lvl1pPr algn="r" defTabSz="914294">
              <a:defRPr sz="1300"/>
            </a:lvl1pPr>
          </a:lstStyle>
          <a:p>
            <a:fld id="{0ABEE42D-104E-4577-A1C7-7865C346A5A4}" type="slidenum">
              <a:rPr lang="en-US"/>
              <a:pPr/>
              <a:t>‹#›</a:t>
            </a:fld>
            <a:endParaRPr lang="en-US"/>
          </a:p>
        </p:txBody>
      </p:sp>
    </p:spTree>
    <p:extLst>
      <p:ext uri="{BB962C8B-B14F-4D97-AF65-F5344CB8AC3E}">
        <p14:creationId xmlns:p14="http://schemas.microsoft.com/office/powerpoint/2010/main" val="280616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 y="3"/>
            <a:ext cx="3038146" cy="464205"/>
          </a:xfrm>
          <a:prstGeom prst="rect">
            <a:avLst/>
          </a:prstGeom>
          <a:noFill/>
          <a:ln w="9525">
            <a:noFill/>
            <a:miter lim="800000"/>
            <a:headEnd/>
            <a:tailEnd/>
          </a:ln>
          <a:effectLst/>
        </p:spPr>
        <p:txBody>
          <a:bodyPr vert="horz" wrap="square" lIns="93126" tIns="46562" rIns="93126" bIns="46562" numCol="1" anchor="t" anchorCtr="0" compatLnSpc="1">
            <a:prstTxWarp prst="textNoShape">
              <a:avLst/>
            </a:prstTxWarp>
          </a:bodyPr>
          <a:lstStyle>
            <a:lvl1pPr defTabSz="931113">
              <a:defRPr sz="1300"/>
            </a:lvl1pPr>
          </a:lstStyle>
          <a:p>
            <a:endParaRPr lang="en-US"/>
          </a:p>
        </p:txBody>
      </p:sp>
      <p:sp>
        <p:nvSpPr>
          <p:cNvPr id="3075" name="Rectangle 3"/>
          <p:cNvSpPr>
            <a:spLocks noGrp="1" noChangeArrowheads="1"/>
          </p:cNvSpPr>
          <p:nvPr>
            <p:ph type="dt" idx="1"/>
          </p:nvPr>
        </p:nvSpPr>
        <p:spPr bwMode="auto">
          <a:xfrm>
            <a:off x="3972261" y="3"/>
            <a:ext cx="3038145" cy="464205"/>
          </a:xfrm>
          <a:prstGeom prst="rect">
            <a:avLst/>
          </a:prstGeom>
          <a:noFill/>
          <a:ln w="9525">
            <a:noFill/>
            <a:miter lim="800000"/>
            <a:headEnd/>
            <a:tailEnd/>
          </a:ln>
          <a:effectLst/>
        </p:spPr>
        <p:txBody>
          <a:bodyPr vert="horz" wrap="square" lIns="93126" tIns="46562" rIns="93126" bIns="46562" numCol="1" anchor="t" anchorCtr="0" compatLnSpc="1">
            <a:prstTxWarp prst="textNoShape">
              <a:avLst/>
            </a:prstTxWarp>
          </a:bodyPr>
          <a:lstStyle>
            <a:lvl1pPr algn="r" defTabSz="931113">
              <a:defRPr sz="1300"/>
            </a:lvl1pPr>
          </a:lstStyle>
          <a:p>
            <a:endParaRPr lang="en-US"/>
          </a:p>
        </p:txBody>
      </p:sp>
      <p:sp>
        <p:nvSpPr>
          <p:cNvPr id="3076" name="Rectangle 4"/>
          <p:cNvSpPr>
            <a:spLocks noGrp="1" noRot="1" noChangeAspect="1" noChangeArrowheads="1" noTextEdit="1"/>
          </p:cNvSpPr>
          <p:nvPr>
            <p:ph type="sldImg" idx="2"/>
          </p:nvPr>
        </p:nvSpPr>
        <p:spPr bwMode="auto">
          <a:xfrm>
            <a:off x="1182688" y="698500"/>
            <a:ext cx="4648200" cy="348615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35640" y="4416106"/>
            <a:ext cx="5139134" cy="4182457"/>
          </a:xfrm>
          <a:prstGeom prst="rect">
            <a:avLst/>
          </a:prstGeom>
          <a:noFill/>
          <a:ln w="9525">
            <a:noFill/>
            <a:miter lim="800000"/>
            <a:headEnd/>
            <a:tailEnd/>
          </a:ln>
          <a:effectLst/>
        </p:spPr>
        <p:txBody>
          <a:bodyPr vert="horz" wrap="square" lIns="93126" tIns="46562" rIns="93126" bIns="4656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4" y="8832196"/>
            <a:ext cx="3038146" cy="464205"/>
          </a:xfrm>
          <a:prstGeom prst="rect">
            <a:avLst/>
          </a:prstGeom>
          <a:noFill/>
          <a:ln w="9525">
            <a:noFill/>
            <a:miter lim="800000"/>
            <a:headEnd/>
            <a:tailEnd/>
          </a:ln>
          <a:effectLst/>
        </p:spPr>
        <p:txBody>
          <a:bodyPr vert="horz" wrap="square" lIns="93126" tIns="46562" rIns="93126" bIns="46562" numCol="1" anchor="b" anchorCtr="0" compatLnSpc="1">
            <a:prstTxWarp prst="textNoShape">
              <a:avLst/>
            </a:prstTxWarp>
          </a:bodyPr>
          <a:lstStyle>
            <a:lvl1pPr defTabSz="931113">
              <a:defRPr sz="1300"/>
            </a:lvl1pPr>
          </a:lstStyle>
          <a:p>
            <a:endParaRPr lang="en-US"/>
          </a:p>
        </p:txBody>
      </p:sp>
      <p:sp>
        <p:nvSpPr>
          <p:cNvPr id="3079" name="Rectangle 7"/>
          <p:cNvSpPr>
            <a:spLocks noGrp="1" noChangeArrowheads="1"/>
          </p:cNvSpPr>
          <p:nvPr>
            <p:ph type="sldNum" sz="quarter" idx="5"/>
          </p:nvPr>
        </p:nvSpPr>
        <p:spPr bwMode="auto">
          <a:xfrm>
            <a:off x="3972261" y="8832196"/>
            <a:ext cx="3038145" cy="464205"/>
          </a:xfrm>
          <a:prstGeom prst="rect">
            <a:avLst/>
          </a:prstGeom>
          <a:noFill/>
          <a:ln w="9525">
            <a:noFill/>
            <a:miter lim="800000"/>
            <a:headEnd/>
            <a:tailEnd/>
          </a:ln>
          <a:effectLst/>
        </p:spPr>
        <p:txBody>
          <a:bodyPr vert="horz" wrap="square" lIns="93126" tIns="46562" rIns="93126" bIns="46562" numCol="1" anchor="b" anchorCtr="0" compatLnSpc="1">
            <a:prstTxWarp prst="textNoShape">
              <a:avLst/>
            </a:prstTxWarp>
          </a:bodyPr>
          <a:lstStyle>
            <a:lvl1pPr algn="r" defTabSz="931113">
              <a:defRPr sz="1300"/>
            </a:lvl1pPr>
          </a:lstStyle>
          <a:p>
            <a:fld id="{CCB360DC-DBE6-41F9-AC8D-063CBD781929}" type="slidenum">
              <a:rPr lang="en-US"/>
              <a:pPr/>
              <a:t>‹#›</a:t>
            </a:fld>
            <a:endParaRPr lang="en-US"/>
          </a:p>
        </p:txBody>
      </p:sp>
    </p:spTree>
    <p:extLst>
      <p:ext uri="{BB962C8B-B14F-4D97-AF65-F5344CB8AC3E}">
        <p14:creationId xmlns:p14="http://schemas.microsoft.com/office/powerpoint/2010/main" val="5237080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D92F7FF-1C4E-4CBA-B00A-3475ABBE991D}" type="slidenum">
              <a:rPr lang="en-US" smtClean="0"/>
              <a:pPr>
                <a:defRPr/>
              </a:pPr>
              <a:t>1</a:t>
            </a:fld>
            <a:endParaRPr lang="en-US"/>
          </a:p>
        </p:txBody>
      </p:sp>
    </p:spTree>
    <p:extLst>
      <p:ext uri="{BB962C8B-B14F-4D97-AF65-F5344CB8AC3E}">
        <p14:creationId xmlns:p14="http://schemas.microsoft.com/office/powerpoint/2010/main" val="2847754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D92F7FF-1C4E-4CBA-B00A-3475ABBE991D}" type="slidenum">
              <a:rPr lang="en-US" smtClean="0"/>
              <a:pPr>
                <a:defRPr/>
              </a:pPr>
              <a:t>100</a:t>
            </a:fld>
            <a:endParaRPr lang="en-US"/>
          </a:p>
        </p:txBody>
      </p:sp>
    </p:spTree>
    <p:extLst>
      <p:ext uri="{BB962C8B-B14F-4D97-AF65-F5344CB8AC3E}">
        <p14:creationId xmlns:p14="http://schemas.microsoft.com/office/powerpoint/2010/main" val="4042978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5" name="Slide Number Placeholder 4"/>
          <p:cNvSpPr>
            <a:spLocks noGrp="1"/>
          </p:cNvSpPr>
          <p:nvPr>
            <p:ph type="sldNum" sz="quarter" idx="11"/>
          </p:nvPr>
        </p:nvSpPr>
        <p:spPr/>
        <p:txBody>
          <a:bodyPr/>
          <a:lstStyle>
            <a:lvl1pPr>
              <a:defRPr/>
            </a:lvl1pPr>
          </a:lstStyle>
          <a:p>
            <a:fld id="{01D9681A-24AB-4959-8A31-ED3E7940EDD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5" name="Slide Number Placeholder 4"/>
          <p:cNvSpPr>
            <a:spLocks noGrp="1"/>
          </p:cNvSpPr>
          <p:nvPr>
            <p:ph type="sldNum" sz="quarter" idx="11"/>
          </p:nvPr>
        </p:nvSpPr>
        <p:spPr/>
        <p:txBody>
          <a:bodyPr/>
          <a:lstStyle>
            <a:lvl1pPr>
              <a:defRPr/>
            </a:lvl1pPr>
          </a:lstStyle>
          <a:p>
            <a:fld id="{BF13F763-98E4-4FC1-9453-74CE6EC9E30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5" name="Slide Number Placeholder 4"/>
          <p:cNvSpPr>
            <a:spLocks noGrp="1"/>
          </p:cNvSpPr>
          <p:nvPr>
            <p:ph type="sldNum" sz="quarter" idx="11"/>
          </p:nvPr>
        </p:nvSpPr>
        <p:spPr/>
        <p:txBody>
          <a:bodyPr/>
          <a:lstStyle>
            <a:lvl1pPr>
              <a:defRPr/>
            </a:lvl1pPr>
          </a:lstStyle>
          <a:p>
            <a:fld id="{0BAFE3D7-1D61-4E1F-9AFB-3D8B42BD238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838200"/>
            <a:ext cx="38100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838200"/>
            <a:ext cx="38100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6" name="Slide Number Placeholder 5"/>
          <p:cNvSpPr>
            <a:spLocks noGrp="1"/>
          </p:cNvSpPr>
          <p:nvPr>
            <p:ph type="sldNum" sz="quarter" idx="11"/>
          </p:nvPr>
        </p:nvSpPr>
        <p:spPr/>
        <p:txBody>
          <a:bodyPr/>
          <a:lstStyle>
            <a:lvl1pPr>
              <a:defRPr/>
            </a:lvl1pPr>
          </a:lstStyle>
          <a:p>
            <a:fld id="{58907CE1-2AE8-4400-8F0A-D1F434328F6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8" name="Slide Number Placeholder 7"/>
          <p:cNvSpPr>
            <a:spLocks noGrp="1"/>
          </p:cNvSpPr>
          <p:nvPr>
            <p:ph type="sldNum" sz="quarter" idx="11"/>
          </p:nvPr>
        </p:nvSpPr>
        <p:spPr/>
        <p:txBody>
          <a:bodyPr/>
          <a:lstStyle>
            <a:lvl1pPr>
              <a:defRPr/>
            </a:lvl1pPr>
          </a:lstStyle>
          <a:p>
            <a:fld id="{EE8A98F7-EA3B-4983-8278-EB58BC87BD4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4" name="Slide Number Placeholder 3"/>
          <p:cNvSpPr>
            <a:spLocks noGrp="1"/>
          </p:cNvSpPr>
          <p:nvPr>
            <p:ph type="sldNum" sz="quarter" idx="11"/>
          </p:nvPr>
        </p:nvSpPr>
        <p:spPr/>
        <p:txBody>
          <a:bodyPr/>
          <a:lstStyle>
            <a:lvl1pPr>
              <a:defRPr/>
            </a:lvl1pPr>
          </a:lstStyle>
          <a:p>
            <a:fld id="{D3DE8F62-2909-4DA8-B375-3CFDCB8E157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3" name="Slide Number Placeholder 2"/>
          <p:cNvSpPr>
            <a:spLocks noGrp="1"/>
          </p:cNvSpPr>
          <p:nvPr>
            <p:ph type="sldNum" sz="quarter" idx="11"/>
          </p:nvPr>
        </p:nvSpPr>
        <p:spPr/>
        <p:txBody>
          <a:bodyPr/>
          <a:lstStyle>
            <a:lvl1pPr>
              <a:defRPr/>
            </a:lvl1pPr>
          </a:lstStyle>
          <a:p>
            <a:fld id="{06D67ADA-47ED-47BE-A1B8-7D1AA19791A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6" name="Slide Number Placeholder 5"/>
          <p:cNvSpPr>
            <a:spLocks noGrp="1"/>
          </p:cNvSpPr>
          <p:nvPr>
            <p:ph type="sldNum" sz="quarter" idx="11"/>
          </p:nvPr>
        </p:nvSpPr>
        <p:spPr/>
        <p:txBody>
          <a:bodyPr/>
          <a:lstStyle>
            <a:lvl1pPr>
              <a:defRPr/>
            </a:lvl1pPr>
          </a:lstStyle>
          <a:p>
            <a:fld id="{8BCB2167-321C-41B1-ADB5-492FEC8A0AB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6" name="Slide Number Placeholder 5"/>
          <p:cNvSpPr>
            <a:spLocks noGrp="1"/>
          </p:cNvSpPr>
          <p:nvPr>
            <p:ph type="sldNum" sz="quarter" idx="11"/>
          </p:nvPr>
        </p:nvSpPr>
        <p:spPr/>
        <p:txBody>
          <a:bodyPr/>
          <a:lstStyle>
            <a:lvl1pPr>
              <a:defRPr/>
            </a:lvl1pPr>
          </a:lstStyle>
          <a:p>
            <a:fld id="{23B02A9E-AE57-4C27-8CB6-4BB9813DDB4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5" name="Slide Number Placeholder 4"/>
          <p:cNvSpPr>
            <a:spLocks noGrp="1"/>
          </p:cNvSpPr>
          <p:nvPr>
            <p:ph type="sldNum" sz="quarter" idx="11"/>
          </p:nvPr>
        </p:nvSpPr>
        <p:spPr/>
        <p:txBody>
          <a:bodyPr/>
          <a:lstStyle>
            <a:lvl1pPr>
              <a:defRPr/>
            </a:lvl1pPr>
          </a:lstStyle>
          <a:p>
            <a:fld id="{706B38C5-50E4-48B8-AE19-C2913ED35FF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FINC-UB.0043, B40.3335  Futures and Options  Spring 2019             Part III: Derivatives Advanced Topics                                     ©2019 Figlewski</a:t>
            </a:r>
            <a:endParaRPr lang="en-US"/>
          </a:p>
        </p:txBody>
      </p:sp>
      <p:sp>
        <p:nvSpPr>
          <p:cNvPr id="5" name="Slide Number Placeholder 4"/>
          <p:cNvSpPr>
            <a:spLocks noGrp="1"/>
          </p:cNvSpPr>
          <p:nvPr>
            <p:ph type="sldNum" sz="quarter" idx="11"/>
          </p:nvPr>
        </p:nvSpPr>
        <p:spPr/>
        <p:txBody>
          <a:bodyPr/>
          <a:lstStyle>
            <a:lvl1pPr>
              <a:defRPr/>
            </a:lvl1pPr>
          </a:lstStyle>
          <a:p>
            <a:fld id="{82CEB6E6-3A54-41CC-A845-EC0FB5A4E1A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304800"/>
          </a:xfrm>
          <a:prstGeom prst="rect">
            <a:avLst/>
          </a:prstGeom>
          <a:solidFill>
            <a:srgbClr val="99CCFF"/>
          </a:solid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838200"/>
            <a:ext cx="7772400"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85800" y="6477000"/>
            <a:ext cx="7239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r>
              <a:rPr lang="en-US" smtClean="0"/>
              <a:t>FINC-UB.0043, B40.3335  Futures and Options  Spring 2019             Part III: Derivatives Advanced Topics                                     ©2019 Figlewski</a:t>
            </a:r>
            <a:endParaRPr lang="en-US"/>
          </a:p>
        </p:txBody>
      </p:sp>
      <p:sp>
        <p:nvSpPr>
          <p:cNvPr id="1030" name="Rectangle 6"/>
          <p:cNvSpPr>
            <a:spLocks noGrp="1" noChangeArrowheads="1"/>
          </p:cNvSpPr>
          <p:nvPr>
            <p:ph type="sldNum" sz="quarter" idx="4"/>
          </p:nvPr>
        </p:nvSpPr>
        <p:spPr bwMode="auto">
          <a:xfrm>
            <a:off x="8001000" y="6477000"/>
            <a:ext cx="4572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vl1pPr>
          </a:lstStyle>
          <a:p>
            <a:fld id="{16073AA7-480B-4C41-AAF7-4E809C8BBC09}" type="slidenum">
              <a:rPr lang="en-US"/>
              <a:pPr/>
              <a:t>‹#›</a:t>
            </a:fld>
            <a:endParaRPr lang="en-US"/>
          </a:p>
        </p:txBody>
      </p:sp>
      <p:sp>
        <p:nvSpPr>
          <p:cNvPr id="1033" name="Line 9"/>
          <p:cNvSpPr>
            <a:spLocks noChangeShapeType="1"/>
          </p:cNvSpPr>
          <p:nvPr/>
        </p:nvSpPr>
        <p:spPr bwMode="auto">
          <a:xfrm flipH="1">
            <a:off x="685800" y="762000"/>
            <a:ext cx="7772400" cy="0"/>
          </a:xfrm>
          <a:prstGeom prst="line">
            <a:avLst/>
          </a:prstGeom>
          <a:noFill/>
          <a:ln w="19050">
            <a:solidFill>
              <a:srgbClr val="666699"/>
            </a:solidFill>
            <a:round/>
            <a:headEnd/>
            <a:tailEnd/>
          </a:ln>
          <a:effectLst/>
        </p:spPr>
        <p:txBody>
          <a:bodyPr wrap="none" anchor="ctr"/>
          <a:lstStyle/>
          <a:p>
            <a:endParaRPr lang="en-US"/>
          </a:p>
        </p:txBody>
      </p:sp>
      <p:sp>
        <p:nvSpPr>
          <p:cNvPr id="1034" name="Line 10"/>
          <p:cNvSpPr>
            <a:spLocks noChangeShapeType="1"/>
          </p:cNvSpPr>
          <p:nvPr/>
        </p:nvSpPr>
        <p:spPr bwMode="auto">
          <a:xfrm flipH="1">
            <a:off x="685800" y="6400800"/>
            <a:ext cx="7772400" cy="0"/>
          </a:xfrm>
          <a:prstGeom prst="line">
            <a:avLst/>
          </a:prstGeom>
          <a:noFill/>
          <a:ln w="19050">
            <a:solidFill>
              <a:srgbClr val="666699"/>
            </a:solidFill>
            <a:round/>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Times New Roman" pitchFamily="18" charset="0"/>
        </a:defRPr>
      </a:lvl2pPr>
      <a:lvl3pPr algn="ctr" rtl="0" eaLnBrk="0" fontAlgn="base" hangingPunct="0">
        <a:spcBef>
          <a:spcPct val="0"/>
        </a:spcBef>
        <a:spcAft>
          <a:spcPct val="0"/>
        </a:spcAft>
        <a:defRPr>
          <a:solidFill>
            <a:schemeClr val="tx2"/>
          </a:solidFill>
          <a:latin typeface="Times New Roman" pitchFamily="18" charset="0"/>
        </a:defRPr>
      </a:lvl3pPr>
      <a:lvl4pPr algn="ctr" rtl="0" eaLnBrk="0" fontAlgn="base" hangingPunct="0">
        <a:spcBef>
          <a:spcPct val="0"/>
        </a:spcBef>
        <a:spcAft>
          <a:spcPct val="0"/>
        </a:spcAft>
        <a:defRPr>
          <a:solidFill>
            <a:schemeClr val="tx2"/>
          </a:solidFill>
          <a:latin typeface="Times New Roman" pitchFamily="18" charset="0"/>
        </a:defRPr>
      </a:lvl4pPr>
      <a:lvl5pPr algn="ctr" rtl="0" eaLnBrk="0" fontAlgn="base" hangingPunct="0">
        <a:spcBef>
          <a:spcPct val="0"/>
        </a:spcBef>
        <a:spcAft>
          <a:spcPct val="0"/>
        </a:spcAft>
        <a:defRPr>
          <a:solidFill>
            <a:schemeClr val="tx2"/>
          </a:solidFill>
          <a:latin typeface="Times New Roman" pitchFamily="18" charset="0"/>
        </a:defRPr>
      </a:lvl5pPr>
      <a:lvl6pPr marL="457200" algn="ctr" rtl="0" eaLnBrk="0" fontAlgn="base" hangingPunct="0">
        <a:spcBef>
          <a:spcPct val="0"/>
        </a:spcBef>
        <a:spcAft>
          <a:spcPct val="0"/>
        </a:spcAft>
        <a:defRPr>
          <a:solidFill>
            <a:schemeClr val="tx2"/>
          </a:solidFill>
          <a:latin typeface="Times New Roman" pitchFamily="18" charset="0"/>
        </a:defRPr>
      </a:lvl6pPr>
      <a:lvl7pPr marL="914400" algn="ctr" rtl="0" eaLnBrk="0" fontAlgn="base" hangingPunct="0">
        <a:spcBef>
          <a:spcPct val="0"/>
        </a:spcBef>
        <a:spcAft>
          <a:spcPct val="0"/>
        </a:spcAft>
        <a:defRPr>
          <a:solidFill>
            <a:schemeClr val="tx2"/>
          </a:solidFill>
          <a:latin typeface="Times New Roman" pitchFamily="18" charset="0"/>
        </a:defRPr>
      </a:lvl7pPr>
      <a:lvl8pPr marL="1371600" algn="ctr" rtl="0" eaLnBrk="0" fontAlgn="base" hangingPunct="0">
        <a:spcBef>
          <a:spcPct val="0"/>
        </a:spcBef>
        <a:spcAft>
          <a:spcPct val="0"/>
        </a:spcAft>
        <a:defRPr>
          <a:solidFill>
            <a:schemeClr val="tx2"/>
          </a:solidFill>
          <a:latin typeface="Times New Roman" pitchFamily="18" charset="0"/>
        </a:defRPr>
      </a:lvl8pPr>
      <a:lvl9pPr marL="1828800" algn="ctr" rtl="0" eaLnBrk="0" fontAlgn="base" hangingPunct="0">
        <a:spcBef>
          <a:spcPct val="0"/>
        </a:spcBef>
        <a:spcAft>
          <a:spcPct val="0"/>
        </a:spcAft>
        <a:defRPr>
          <a:solidFill>
            <a:schemeClr val="tx2"/>
          </a:solidFill>
          <a:latin typeface="Times New Roman" pitchFamily="18"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buSzPct val="125000"/>
        <a:buChar char="•"/>
        <a:defRPr sz="1600">
          <a:solidFill>
            <a:schemeClr val="tx1"/>
          </a:solidFill>
          <a:latin typeface="+mn-lt"/>
        </a:defRPr>
      </a:lvl2pPr>
      <a:lvl3pPr marL="1143000" indent="-228600" algn="l" rtl="0" eaLnBrk="0" fontAlgn="base" hangingPunct="0">
        <a:spcBef>
          <a:spcPct val="20000"/>
        </a:spcBef>
        <a:spcAft>
          <a:spcPct val="0"/>
        </a:spcAft>
        <a:buSzPct val="115000"/>
        <a:buChar char="°"/>
        <a:defRPr sz="1400">
          <a:solidFill>
            <a:schemeClr val="tx1"/>
          </a:solidFill>
          <a:latin typeface="+mn-lt"/>
        </a:defRPr>
      </a:lvl3pPr>
      <a:lvl4pPr marL="1600200" indent="-228600" algn="l" rtl="0" eaLnBrk="0" fontAlgn="base" hangingPunct="0">
        <a:spcBef>
          <a:spcPct val="20000"/>
        </a:spcBef>
        <a:spcAft>
          <a:spcPct val="0"/>
        </a:spcAft>
        <a:buSzPct val="115000"/>
        <a:buChar char="·"/>
        <a:defRPr sz="1200">
          <a:solidFill>
            <a:schemeClr val="tx1"/>
          </a:solidFill>
          <a:latin typeface="+mn-lt"/>
        </a:defRPr>
      </a:lvl4pPr>
      <a:lvl5pPr marL="2057400" indent="-228600" algn="l" rtl="0" eaLnBrk="0" fontAlgn="base" hangingPunct="0">
        <a:spcBef>
          <a:spcPct val="20000"/>
        </a:spcBef>
        <a:spcAft>
          <a:spcPct val="0"/>
        </a:spcAft>
        <a:buChar char="–"/>
        <a:defRPr sz="1100">
          <a:solidFill>
            <a:schemeClr val="tx1"/>
          </a:solidFill>
          <a:latin typeface="+mn-lt"/>
        </a:defRPr>
      </a:lvl5pPr>
      <a:lvl6pPr marL="2514600" indent="-228600" algn="l" rtl="0" eaLnBrk="0" fontAlgn="base" hangingPunct="0">
        <a:spcBef>
          <a:spcPct val="20000"/>
        </a:spcBef>
        <a:spcAft>
          <a:spcPct val="0"/>
        </a:spcAft>
        <a:buChar char="–"/>
        <a:defRPr sz="1100">
          <a:solidFill>
            <a:schemeClr val="tx1"/>
          </a:solidFill>
          <a:latin typeface="+mn-lt"/>
        </a:defRPr>
      </a:lvl6pPr>
      <a:lvl7pPr marL="2971800" indent="-228600" algn="l" rtl="0" eaLnBrk="0" fontAlgn="base" hangingPunct="0">
        <a:spcBef>
          <a:spcPct val="20000"/>
        </a:spcBef>
        <a:spcAft>
          <a:spcPct val="0"/>
        </a:spcAft>
        <a:buChar char="–"/>
        <a:defRPr sz="1100">
          <a:solidFill>
            <a:schemeClr val="tx1"/>
          </a:solidFill>
          <a:latin typeface="+mn-lt"/>
        </a:defRPr>
      </a:lvl7pPr>
      <a:lvl8pPr marL="3429000" indent="-228600" algn="l" rtl="0" eaLnBrk="0" fontAlgn="base" hangingPunct="0">
        <a:spcBef>
          <a:spcPct val="20000"/>
        </a:spcBef>
        <a:spcAft>
          <a:spcPct val="0"/>
        </a:spcAft>
        <a:buChar char="–"/>
        <a:defRPr sz="1100">
          <a:solidFill>
            <a:schemeClr val="tx1"/>
          </a:solidFill>
          <a:latin typeface="+mn-lt"/>
        </a:defRPr>
      </a:lvl8pPr>
      <a:lvl9pPr marL="3886200" indent="-228600" algn="l" rtl="0" eaLnBrk="0" fontAlgn="base" hangingPunct="0">
        <a:spcBef>
          <a:spcPct val="20000"/>
        </a:spcBef>
        <a:spcAft>
          <a:spcPct val="0"/>
        </a:spcAft>
        <a:buChar char="–"/>
        <a:defRPr sz="1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9.wmf"/><Relationship Id="rId5" Type="http://schemas.openxmlformats.org/officeDocument/2006/relationships/oleObject" Target="../embeddings/oleObject6.bin"/><Relationship Id="rId4" Type="http://schemas.openxmlformats.org/officeDocument/2006/relationships/image" Target="../media/image8.wmf"/></Relationships>
</file>

<file path=ppt/slides/_rels/slide30.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2.wmf"/><Relationship Id="rId5" Type="http://schemas.openxmlformats.org/officeDocument/2006/relationships/oleObject" Target="../embeddings/oleObject9.bin"/><Relationship Id="rId4" Type="http://schemas.openxmlformats.org/officeDocument/2006/relationships/image" Target="../media/image11.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7.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8.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9.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2.wmf"/><Relationship Id="rId5" Type="http://schemas.openxmlformats.org/officeDocument/2006/relationships/oleObject" Target="../embeddings/oleObject18.bin"/><Relationship Id="rId4" Type="http://schemas.openxmlformats.org/officeDocument/2006/relationships/image" Target="../media/image21.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3.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C97D9925-85F6-4D7B-8BC3-274F718A430D}" type="slidenum">
              <a:rPr lang="en-US" sz="900"/>
              <a:pPr/>
              <a:t>1</a:t>
            </a:fld>
            <a:endParaRPr lang="en-US" sz="900"/>
          </a:p>
        </p:txBody>
      </p:sp>
      <p:sp>
        <p:nvSpPr>
          <p:cNvPr id="21508" name="Rectangle 2"/>
          <p:cNvSpPr>
            <a:spLocks noGrp="1" noChangeArrowheads="1"/>
          </p:cNvSpPr>
          <p:nvPr>
            <p:ph type="title"/>
          </p:nvPr>
        </p:nvSpPr>
        <p:spPr/>
        <p:txBody>
          <a:bodyPr/>
          <a:lstStyle/>
          <a:p>
            <a:r>
              <a:rPr lang="en-US" dirty="0" smtClean="0"/>
              <a:t>Derivatives Advanced Topics:  </a:t>
            </a:r>
            <a:r>
              <a:rPr lang="en-US" dirty="0"/>
              <a:t>Interest Rate Derivatives and Interest Rate </a:t>
            </a:r>
            <a:r>
              <a:rPr lang="en-US" dirty="0" smtClean="0"/>
              <a:t>Models</a:t>
            </a:r>
          </a:p>
        </p:txBody>
      </p:sp>
      <p:sp>
        <p:nvSpPr>
          <p:cNvPr id="595971" name="Rectangle 3"/>
          <p:cNvSpPr>
            <a:spLocks noGrp="1" noChangeArrowheads="1"/>
          </p:cNvSpPr>
          <p:nvPr>
            <p:ph type="body" idx="1"/>
          </p:nvPr>
        </p:nvSpPr>
        <p:spPr>
          <a:xfrm>
            <a:off x="685800" y="952500"/>
            <a:ext cx="7772400" cy="5372100"/>
          </a:xfrm>
        </p:spPr>
        <p:txBody>
          <a:bodyPr/>
          <a:lstStyle/>
          <a:p>
            <a:pPr marL="0" indent="0"/>
            <a:endParaRPr lang="en-US" sz="1600" dirty="0">
              <a:cs typeface="Arial" charset="0"/>
            </a:endParaRPr>
          </a:p>
          <a:p>
            <a:pPr marL="0" indent="0"/>
            <a:r>
              <a:rPr lang="en-US" sz="1600" dirty="0" smtClean="0">
                <a:cs typeface="Arial" charset="0"/>
              </a:rPr>
              <a:t>Some of the most important and most actively used derivatives are those based on  interest rates.  These allow management of interest rate risk on loans and bonds.  </a:t>
            </a:r>
          </a:p>
          <a:p>
            <a:pPr marL="0" indent="0"/>
            <a:endParaRPr lang="en-US" sz="1600" dirty="0" smtClean="0">
              <a:cs typeface="Arial" charset="0"/>
            </a:endParaRPr>
          </a:p>
          <a:p>
            <a:pPr marL="0" indent="0"/>
            <a:r>
              <a:rPr lang="en-US" sz="1600" dirty="0" smtClean="0">
                <a:cs typeface="Arial" charset="0"/>
              </a:rPr>
              <a:t>We first review how interest rate futures and forwards work and how to set up hedges with these contracts.  We then go on to consider interest rate swaps and to extend the ideas from option valuation to interest rate derivative products with option features such as caps and floors. </a:t>
            </a:r>
          </a:p>
          <a:p>
            <a:pPr marL="0" indent="0"/>
            <a:endParaRPr lang="en-US" sz="1600" dirty="0" smtClean="0">
              <a:cs typeface="Arial" charset="0"/>
            </a:endParaRPr>
          </a:p>
          <a:p>
            <a:pPr marL="0" indent="0"/>
            <a:r>
              <a:rPr lang="en-US" sz="1600" dirty="0" smtClean="0">
                <a:cs typeface="Arial" charset="0"/>
              </a:rPr>
              <a:t>The most basic model for interest rate options is the Black model, a variant of Black-Scholes.  Unfortunately, the empirical evidence shows that real world interest rate processes are considerably more complicated than simple logarithmic diffusions.  </a:t>
            </a:r>
          </a:p>
          <a:p>
            <a:pPr marL="0" indent="0"/>
            <a:endParaRPr lang="en-US" sz="1600" dirty="0" smtClean="0">
              <a:cs typeface="Arial" charset="0"/>
            </a:endParaRPr>
          </a:p>
          <a:p>
            <a:pPr marL="0" indent="0"/>
            <a:r>
              <a:rPr lang="en-US" sz="1600" dirty="0" smtClean="0">
                <a:cs typeface="Arial" charset="0"/>
              </a:rPr>
              <a:t>We discuss the problems with the Black model framework and look briefly at alternative models of the interest rate process.  As with other instruments, interest rate models come in both equilibrium and arbitrage-free formulations, with pros and cons attached to each.</a:t>
            </a:r>
          </a:p>
        </p:txBody>
      </p:sp>
      <p:sp>
        <p:nvSpPr>
          <p:cNvPr id="6" name="Footer Placeholder 3"/>
          <p:cNvSpPr>
            <a:spLocks noGrp="1"/>
          </p:cNvSpPr>
          <p:nvPr>
            <p:ph type="ftr" sz="quarter" idx="10"/>
          </p:nvPr>
        </p:nvSpPr>
        <p:spPr>
          <a:xfrm>
            <a:off x="685800" y="6477000"/>
            <a:ext cx="7239000" cy="228600"/>
          </a:xfrm>
        </p:spPr>
        <p:txBody>
          <a:bodyPr/>
          <a:lstStyle/>
          <a:p>
            <a:r>
              <a:rPr lang="en-US" dirty="0" smtClean="0"/>
              <a:t>FINC-UB.0043, B40.3335  Futures and Options  Spring 2019             Part III: Derivatives Advanced Topics                                     ©2019 Figlewski</a:t>
            </a:r>
            <a:endParaRPr lang="en-US" dirty="0"/>
          </a:p>
        </p:txBody>
      </p:sp>
    </p:spTree>
    <p:extLst>
      <p:ext uri="{BB962C8B-B14F-4D97-AF65-F5344CB8AC3E}">
        <p14:creationId xmlns:p14="http://schemas.microsoft.com/office/powerpoint/2010/main" val="168100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59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597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5971">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59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2</a:t>
            </a:fld>
            <a:endParaRPr lang="en-US" sz="900"/>
          </a:p>
        </p:txBody>
      </p:sp>
      <p:sp>
        <p:nvSpPr>
          <p:cNvPr id="22532" name="Rectangle 2"/>
          <p:cNvSpPr>
            <a:spLocks noGrp="1" noChangeArrowheads="1"/>
          </p:cNvSpPr>
          <p:nvPr>
            <p:ph type="title"/>
          </p:nvPr>
        </p:nvSpPr>
        <p:spPr/>
        <p:txBody>
          <a:bodyPr/>
          <a:lstStyle/>
          <a:p>
            <a:r>
              <a:rPr lang="en-US" dirty="0" smtClean="0"/>
              <a:t>Interest Rate Derivatives and Interest Rate Models</a:t>
            </a:r>
          </a:p>
        </p:txBody>
      </p:sp>
      <p:sp>
        <p:nvSpPr>
          <p:cNvPr id="596995" name="Rectangle 3"/>
          <p:cNvSpPr>
            <a:spLocks noGrp="1" noChangeArrowheads="1"/>
          </p:cNvSpPr>
          <p:nvPr>
            <p:ph type="body" idx="1"/>
          </p:nvPr>
        </p:nvSpPr>
        <p:spPr/>
        <p:txBody>
          <a:bodyPr/>
          <a:lstStyle/>
          <a:p>
            <a:pPr marL="0" indent="0" algn="ctr"/>
            <a:r>
              <a:rPr lang="en-US" u="sng" dirty="0" smtClean="0">
                <a:cs typeface="Arial" charset="0"/>
              </a:rPr>
              <a:t>Important Concepts in this Section</a:t>
            </a:r>
          </a:p>
          <a:p>
            <a:pPr marL="0" indent="0"/>
            <a:endParaRPr lang="en-US" dirty="0" smtClean="0">
              <a:cs typeface="Arial" charset="0"/>
            </a:endParaRPr>
          </a:p>
          <a:p>
            <a:pPr lvl="1">
              <a:lnSpc>
                <a:spcPct val="120000"/>
              </a:lnSpc>
            </a:pPr>
            <a:r>
              <a:rPr lang="en-US" dirty="0" smtClean="0">
                <a:cs typeface="Arial" charset="0"/>
              </a:rPr>
              <a:t>Types of interest rate derivatives</a:t>
            </a:r>
          </a:p>
          <a:p>
            <a:pPr lvl="1">
              <a:lnSpc>
                <a:spcPct val="120000"/>
              </a:lnSpc>
            </a:pPr>
            <a:r>
              <a:rPr lang="en-US" dirty="0" smtClean="0">
                <a:cs typeface="Arial" charset="0"/>
              </a:rPr>
              <a:t>Hedging with FRAs and Eurodollar futures </a:t>
            </a:r>
          </a:p>
          <a:p>
            <a:pPr lvl="1">
              <a:lnSpc>
                <a:spcPct val="120000"/>
              </a:lnSpc>
            </a:pPr>
            <a:r>
              <a:rPr lang="en-US" dirty="0" smtClean="0">
                <a:cs typeface="Arial" charset="0"/>
              </a:rPr>
              <a:t>Swaps</a:t>
            </a:r>
          </a:p>
          <a:p>
            <a:pPr lvl="1">
              <a:lnSpc>
                <a:spcPct val="120000"/>
              </a:lnSpc>
            </a:pPr>
            <a:r>
              <a:rPr lang="en-US" dirty="0">
                <a:cs typeface="Arial" charset="0"/>
              </a:rPr>
              <a:t>The Black model for interest rate options</a:t>
            </a:r>
          </a:p>
          <a:p>
            <a:pPr lvl="1">
              <a:lnSpc>
                <a:spcPct val="120000"/>
              </a:lnSpc>
            </a:pPr>
            <a:r>
              <a:rPr lang="en-US" dirty="0" smtClean="0">
                <a:cs typeface="Arial" charset="0"/>
              </a:rPr>
              <a:t>How interest rate caps, floors, and collars work</a:t>
            </a:r>
          </a:p>
          <a:p>
            <a:pPr lvl="1">
              <a:lnSpc>
                <a:spcPct val="120000"/>
              </a:lnSpc>
            </a:pPr>
            <a:r>
              <a:rPr lang="en-US" dirty="0" smtClean="0">
                <a:cs typeface="Arial" charset="0"/>
              </a:rPr>
              <a:t>Problems with the Black model for pricing interest rate derivatives in the real world</a:t>
            </a:r>
          </a:p>
          <a:p>
            <a:pPr lvl="1">
              <a:lnSpc>
                <a:spcPct val="120000"/>
              </a:lnSpc>
            </a:pPr>
            <a:r>
              <a:rPr lang="en-US" dirty="0" smtClean="0">
                <a:cs typeface="Arial" charset="0"/>
              </a:rPr>
              <a:t>Alternative pricing models for interest-dependent securities</a:t>
            </a:r>
          </a:p>
          <a:p>
            <a:pPr lvl="2">
              <a:lnSpc>
                <a:spcPct val="120000"/>
              </a:lnSpc>
            </a:pPr>
            <a:r>
              <a:rPr lang="en-US" sz="1600" dirty="0" smtClean="0">
                <a:cs typeface="Arial" charset="0"/>
              </a:rPr>
              <a:t>equilibrium models (e.g., </a:t>
            </a:r>
            <a:r>
              <a:rPr lang="en-US" sz="1600" dirty="0" err="1" smtClean="0">
                <a:cs typeface="Arial" charset="0"/>
              </a:rPr>
              <a:t>Vasicek</a:t>
            </a:r>
            <a:r>
              <a:rPr lang="en-US" sz="1600" dirty="0" smtClean="0">
                <a:cs typeface="Arial" charset="0"/>
              </a:rPr>
              <a:t> model)</a:t>
            </a:r>
          </a:p>
          <a:p>
            <a:pPr lvl="2">
              <a:lnSpc>
                <a:spcPct val="120000"/>
              </a:lnSpc>
            </a:pPr>
            <a:r>
              <a:rPr lang="en-US" sz="1600" dirty="0" smtClean="0">
                <a:cs typeface="Arial" charset="0"/>
              </a:rPr>
              <a:t>arbitrage-free models (e.g., the LIBOR Market Model)</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322995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BFCE7335-E785-45D5-A736-99E421B02416}" type="slidenum">
              <a:rPr lang="en-US" sz="900"/>
              <a:pPr/>
              <a:t>3</a:t>
            </a:fld>
            <a:endParaRPr lang="en-US" sz="900"/>
          </a:p>
        </p:txBody>
      </p:sp>
      <p:sp>
        <p:nvSpPr>
          <p:cNvPr id="23556"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8019" name="Rectangle 3"/>
          <p:cNvSpPr>
            <a:spLocks noGrp="1" noChangeArrowheads="1"/>
          </p:cNvSpPr>
          <p:nvPr>
            <p:ph type="body" idx="1"/>
          </p:nvPr>
        </p:nvSpPr>
        <p:spPr>
          <a:xfrm>
            <a:off x="685800" y="922977"/>
            <a:ext cx="7772400" cy="5554023"/>
          </a:xfrm>
        </p:spPr>
        <p:txBody>
          <a:bodyPr/>
          <a:lstStyle/>
          <a:p>
            <a:pPr marL="0" indent="0" algn="ctr">
              <a:lnSpc>
                <a:spcPct val="90000"/>
              </a:lnSpc>
            </a:pPr>
            <a:r>
              <a:rPr lang="en-US" u="sng" dirty="0" smtClean="0">
                <a:cs typeface="Arial" charset="0"/>
              </a:rPr>
              <a:t>Main Types of Interest Rate Derivatives</a:t>
            </a:r>
          </a:p>
          <a:p>
            <a:pPr marL="0" indent="0">
              <a:lnSpc>
                <a:spcPct val="90000"/>
              </a:lnSpc>
            </a:pPr>
            <a:r>
              <a:rPr lang="en-US" sz="1600" dirty="0" smtClean="0">
                <a:cs typeface="Arial" charset="0"/>
              </a:rPr>
              <a:t>The underlying is always an interest rate applied to a "notional" principal amount for a specified time period ("tenor").  </a:t>
            </a:r>
          </a:p>
          <a:p>
            <a:pPr marL="0" indent="0">
              <a:lnSpc>
                <a:spcPct val="90000"/>
              </a:lnSpc>
            </a:pPr>
            <a:endParaRPr lang="en-US" sz="800" dirty="0">
              <a:cs typeface="Arial" charset="0"/>
            </a:endParaRPr>
          </a:p>
          <a:p>
            <a:pPr marL="0" indent="0">
              <a:lnSpc>
                <a:spcPct val="90000"/>
              </a:lnSpc>
            </a:pPr>
            <a:r>
              <a:rPr lang="en-US" sz="1600" dirty="0" smtClean="0">
                <a:cs typeface="Arial" charset="0"/>
              </a:rPr>
              <a:t>The simplest interest rate derivatives are basic forward and option contracts, with a single maturity date.</a:t>
            </a:r>
            <a:endParaRPr lang="en-US" sz="1600" b="1" u="sng" dirty="0">
              <a:cs typeface="Arial" charset="0"/>
            </a:endParaRPr>
          </a:p>
          <a:p>
            <a:pPr marL="0" indent="0">
              <a:lnSpc>
                <a:spcPct val="90000"/>
              </a:lnSpc>
            </a:pPr>
            <a:endParaRPr lang="en-US" sz="1050" b="1" u="sng" dirty="0" smtClean="0">
              <a:cs typeface="Arial" charset="0"/>
            </a:endParaRPr>
          </a:p>
          <a:p>
            <a:pPr marL="0" indent="0">
              <a:lnSpc>
                <a:spcPct val="90000"/>
              </a:lnSpc>
            </a:pPr>
            <a:r>
              <a:rPr lang="en-US" sz="1600" b="1" u="sng" dirty="0" smtClean="0">
                <a:cs typeface="Arial" charset="0"/>
              </a:rPr>
              <a:t>Forward Rate Agreement (FRA):</a:t>
            </a:r>
            <a:r>
              <a:rPr lang="en-US" sz="1600" dirty="0" smtClean="0">
                <a:cs typeface="Arial" charset="0"/>
              </a:rPr>
              <a:t>  A forward rate agreement is a kind of forward contract.  A FRA fixes the interest rate to be paid on the notional principal at a specified strike value.  The payment period (the tenor) begins on the contract's maturity date.  If the market rate on that date is above the strike rate, the long FRA counterparty receives a payment from the short equal to the difference in interest cost between the two rates.  If the market rate is lower than the strike rate, the long pays the short the difference in interest.</a:t>
            </a:r>
          </a:p>
          <a:p>
            <a:pPr marL="0" indent="0">
              <a:lnSpc>
                <a:spcPct val="90000"/>
              </a:lnSpc>
            </a:pPr>
            <a:endParaRPr lang="en-US" sz="800" dirty="0" smtClean="0">
              <a:cs typeface="Arial" charset="0"/>
            </a:endParaRPr>
          </a:p>
          <a:p>
            <a:pPr marL="0" indent="0">
              <a:lnSpc>
                <a:spcPct val="90000"/>
              </a:lnSpc>
            </a:pPr>
            <a:r>
              <a:rPr lang="en-US" sz="1600" b="1" u="sng" dirty="0" smtClean="0">
                <a:cs typeface="Arial" charset="0"/>
              </a:rPr>
              <a:t>Interest rate call (or put) option, "caplet" (or "</a:t>
            </a:r>
            <a:r>
              <a:rPr lang="en-US" sz="1600" b="1" u="sng" dirty="0" err="1" smtClean="0">
                <a:cs typeface="Arial" charset="0"/>
              </a:rPr>
              <a:t>floorlet</a:t>
            </a:r>
            <a:r>
              <a:rPr lang="en-US" sz="1600" b="1" u="sng" dirty="0" smtClean="0">
                <a:cs typeface="Arial" charset="0"/>
              </a:rPr>
              <a:t>"):</a:t>
            </a:r>
            <a:r>
              <a:rPr lang="en-US" sz="1600" dirty="0" smtClean="0">
                <a:cs typeface="Arial" charset="0"/>
              </a:rPr>
              <a:t>  Like a FRA, because it has a single maturity date, but the payoff is like an option:  If the market rate is above the strike at maturity, the call buyer receives the difference from the writer, but if the market rate is below the strike, the option expires worthless.  A "caplet" is a single call option in a cap contract, and a "</a:t>
            </a:r>
            <a:r>
              <a:rPr lang="en-US" sz="1600" dirty="0" err="1" smtClean="0">
                <a:cs typeface="Arial" charset="0"/>
              </a:rPr>
              <a:t>floorlet</a:t>
            </a:r>
            <a:r>
              <a:rPr lang="en-US" sz="1600" dirty="0" smtClean="0">
                <a:cs typeface="Arial" charset="0"/>
              </a:rPr>
              <a:t>" is a single put in a floor.</a:t>
            </a:r>
          </a:p>
          <a:p>
            <a:pPr marL="0" indent="0">
              <a:lnSpc>
                <a:spcPct val="90000"/>
              </a:lnSpc>
            </a:pPr>
            <a:endParaRPr lang="en-US" sz="800" dirty="0" smtClean="0">
              <a:cs typeface="Arial" charset="0"/>
            </a:endParaRPr>
          </a:p>
          <a:p>
            <a:pPr marL="0" indent="0">
              <a:lnSpc>
                <a:spcPct val="90000"/>
              </a:lnSpc>
            </a:pPr>
            <a:r>
              <a:rPr lang="en-US" sz="1600" u="sng" dirty="0" smtClean="0">
                <a:cs typeface="Arial" charset="0"/>
              </a:rPr>
              <a:t>Examples:</a:t>
            </a:r>
            <a:r>
              <a:rPr lang="en-US" sz="1600" dirty="0" smtClean="0">
                <a:cs typeface="Arial" charset="0"/>
              </a:rPr>
              <a:t>  If the strike interest rate is 5% on a 3 month FRA or call option with </a:t>
            </a:r>
            <a:r>
              <a:rPr lang="en-US" sz="1600" dirty="0">
                <a:cs typeface="Arial" charset="0"/>
              </a:rPr>
              <a:t>$1 million notional </a:t>
            </a:r>
            <a:r>
              <a:rPr lang="en-US" sz="1600" dirty="0" smtClean="0">
                <a:cs typeface="Arial" charset="0"/>
              </a:rPr>
              <a:t>principal and 6 month tenor, and the actual 6-month rate 3 months from today is:</a:t>
            </a:r>
          </a:p>
          <a:p>
            <a:pPr marL="0" indent="0">
              <a:lnSpc>
                <a:spcPct val="90000"/>
              </a:lnSpc>
            </a:pPr>
            <a:r>
              <a:rPr lang="en-US" sz="1600" b="1" dirty="0" smtClean="0">
                <a:cs typeface="Arial" charset="0"/>
              </a:rPr>
              <a:t>     6%</a:t>
            </a:r>
            <a:r>
              <a:rPr lang="en-US" sz="1600" dirty="0" smtClean="0">
                <a:cs typeface="Arial" charset="0"/>
              </a:rPr>
              <a:t>:  The FRA and the call both receive (.06-.</a:t>
            </a:r>
            <a:r>
              <a:rPr lang="en-US" sz="1600" dirty="0">
                <a:cs typeface="Arial" charset="0"/>
              </a:rPr>
              <a:t>05)(1/2)(1,000,000</a:t>
            </a:r>
            <a:r>
              <a:rPr lang="en-US" sz="1600" dirty="0" smtClean="0">
                <a:cs typeface="Arial" charset="0"/>
              </a:rPr>
              <a:t>) = $5000</a:t>
            </a:r>
          </a:p>
          <a:p>
            <a:pPr marL="0" indent="0">
              <a:lnSpc>
                <a:spcPct val="90000"/>
              </a:lnSpc>
            </a:pPr>
            <a:r>
              <a:rPr lang="en-US" sz="1600" b="1" dirty="0" smtClean="0">
                <a:cs typeface="Arial" charset="0"/>
              </a:rPr>
              <a:t>     4%</a:t>
            </a:r>
            <a:r>
              <a:rPr lang="en-US" sz="1600" dirty="0" smtClean="0">
                <a:cs typeface="Arial" charset="0"/>
              </a:rPr>
              <a:t>:  </a:t>
            </a:r>
            <a:r>
              <a:rPr lang="en-US" sz="1600" dirty="0">
                <a:cs typeface="Arial" charset="0"/>
              </a:rPr>
              <a:t>The FRA </a:t>
            </a:r>
            <a:r>
              <a:rPr lang="en-US" sz="1600" u="sng" dirty="0" smtClean="0">
                <a:cs typeface="Arial" charset="0"/>
              </a:rPr>
              <a:t>pays</a:t>
            </a:r>
            <a:r>
              <a:rPr lang="en-US" sz="1600" dirty="0" smtClean="0">
                <a:cs typeface="Arial" charset="0"/>
              </a:rPr>
              <a:t> (.04-</a:t>
            </a:r>
            <a:r>
              <a:rPr lang="en-US" sz="1600" dirty="0">
                <a:cs typeface="Arial" charset="0"/>
              </a:rPr>
              <a:t>.05)(1/2)(1,000,000) = </a:t>
            </a:r>
            <a:r>
              <a:rPr lang="en-US" sz="1600" dirty="0" smtClean="0">
                <a:cs typeface="Arial" charset="0"/>
              </a:rPr>
              <a:t>-$5000; there is no payoff on the call.</a:t>
            </a:r>
            <a:endParaRPr lang="en-US" sz="1600" dirty="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80171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80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801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801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801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801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9801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9801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1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BFCE7335-E785-45D5-A736-99E421B02416}" type="slidenum">
              <a:rPr lang="en-US" sz="900"/>
              <a:pPr/>
              <a:t>4</a:t>
            </a:fld>
            <a:endParaRPr lang="en-US" sz="900"/>
          </a:p>
        </p:txBody>
      </p:sp>
      <p:sp>
        <p:nvSpPr>
          <p:cNvPr id="23556"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8019" name="Rectangle 3"/>
          <p:cNvSpPr>
            <a:spLocks noGrp="1" noChangeArrowheads="1"/>
          </p:cNvSpPr>
          <p:nvPr>
            <p:ph type="body" idx="1"/>
          </p:nvPr>
        </p:nvSpPr>
        <p:spPr>
          <a:xfrm>
            <a:off x="685800" y="1132114"/>
            <a:ext cx="7772400" cy="5395686"/>
          </a:xfrm>
        </p:spPr>
        <p:txBody>
          <a:bodyPr/>
          <a:lstStyle/>
          <a:p>
            <a:pPr marL="0" indent="0" algn="ctr">
              <a:lnSpc>
                <a:spcPct val="90000"/>
              </a:lnSpc>
            </a:pPr>
            <a:r>
              <a:rPr lang="en-US" u="sng" dirty="0" smtClean="0">
                <a:cs typeface="Arial" charset="0"/>
              </a:rPr>
              <a:t>Main Types of Interest Rate Derivatives</a:t>
            </a:r>
          </a:p>
          <a:p>
            <a:pPr marL="0" indent="0">
              <a:lnSpc>
                <a:spcPct val="90000"/>
              </a:lnSpc>
            </a:pPr>
            <a:r>
              <a:rPr lang="en-US" sz="1600" dirty="0" smtClean="0">
                <a:cs typeface="Arial" charset="0"/>
              </a:rPr>
              <a:t>The most important interest rate derivatives involve repeated payments at regular intervals over time.  They are like a set of FRAs or interest rate options </a:t>
            </a:r>
            <a:r>
              <a:rPr lang="en-US" sz="1600" dirty="0">
                <a:cs typeface="Arial" charset="0"/>
              </a:rPr>
              <a:t>with the same terms and </a:t>
            </a:r>
            <a:r>
              <a:rPr lang="en-US" sz="1600" dirty="0" smtClean="0">
                <a:cs typeface="Arial" charset="0"/>
              </a:rPr>
              <a:t>a sequence of maturities. </a:t>
            </a:r>
          </a:p>
          <a:p>
            <a:pPr marL="0" indent="0">
              <a:lnSpc>
                <a:spcPct val="90000"/>
              </a:lnSpc>
            </a:pPr>
            <a:endParaRPr lang="en-US" sz="1600" b="1" u="sng" dirty="0">
              <a:cs typeface="Arial" charset="0"/>
            </a:endParaRPr>
          </a:p>
          <a:p>
            <a:pPr marL="0" indent="0">
              <a:lnSpc>
                <a:spcPct val="90000"/>
              </a:lnSpc>
            </a:pPr>
            <a:r>
              <a:rPr lang="en-US" sz="1600" b="1" u="sng" dirty="0" smtClean="0">
                <a:cs typeface="Arial" charset="0"/>
              </a:rPr>
              <a:t>Swap:</a:t>
            </a:r>
            <a:r>
              <a:rPr lang="en-US" sz="1600" dirty="0" smtClean="0">
                <a:cs typeface="Arial" charset="0"/>
              </a:rPr>
              <a:t>  A swap consists of a series of FRAs with the same strike rate and periodic maturities (e.g., every 3 months) .  A swap is useful for turning a loan with a fixed interest rate into one with a floating rate tied to the underlying rate for the swap, or vice versa.</a:t>
            </a:r>
          </a:p>
          <a:p>
            <a:pPr marL="0" indent="0">
              <a:lnSpc>
                <a:spcPct val="90000"/>
              </a:lnSpc>
            </a:pPr>
            <a:endParaRPr lang="en-US" sz="800" dirty="0" smtClean="0">
              <a:cs typeface="Arial" charset="0"/>
            </a:endParaRPr>
          </a:p>
          <a:p>
            <a:pPr marL="0" indent="0">
              <a:lnSpc>
                <a:spcPct val="90000"/>
              </a:lnSpc>
            </a:pPr>
            <a:endParaRPr lang="en-US" sz="800" dirty="0" smtClean="0">
              <a:cs typeface="Arial" charset="0"/>
            </a:endParaRPr>
          </a:p>
          <a:p>
            <a:pPr marL="0" indent="0">
              <a:lnSpc>
                <a:spcPct val="90000"/>
              </a:lnSpc>
            </a:pPr>
            <a:endParaRPr lang="en-US" sz="1600" b="1" u="sng" dirty="0" smtClean="0">
              <a:cs typeface="Arial" charset="0"/>
            </a:endParaRPr>
          </a:p>
          <a:p>
            <a:pPr marL="0" indent="0">
              <a:lnSpc>
                <a:spcPct val="90000"/>
              </a:lnSpc>
            </a:pPr>
            <a:r>
              <a:rPr lang="en-US" sz="1600" b="1" u="sng" dirty="0" smtClean="0">
                <a:cs typeface="Arial" charset="0"/>
              </a:rPr>
              <a:t>Cap, Floor:</a:t>
            </a:r>
            <a:r>
              <a:rPr lang="en-US" sz="1600" dirty="0" smtClean="0">
                <a:cs typeface="Arial" charset="0"/>
              </a:rPr>
              <a:t>  Like a swap, a </a:t>
            </a:r>
            <a:r>
              <a:rPr lang="en-US" sz="1600" dirty="0">
                <a:cs typeface="Arial" charset="0"/>
              </a:rPr>
              <a:t>cap (floor) contract </a:t>
            </a:r>
            <a:r>
              <a:rPr lang="en-US" sz="1600" dirty="0" smtClean="0">
                <a:cs typeface="Arial" charset="0"/>
              </a:rPr>
              <a:t>is a series of interest rate calls (puts) with the same strike and sequential maturities.  A cap can be used to place a maximum on the interest rate one has to pay on a floating rate loan, without locking in that rate if the actual market rate turns out to be lower.  A floor can be used by a floating rate lender to lock in a minimum rate that will be received.</a:t>
            </a:r>
          </a:p>
          <a:p>
            <a:pPr marL="0" indent="0">
              <a:lnSpc>
                <a:spcPct val="90000"/>
              </a:lnSpc>
            </a:pPr>
            <a:endParaRPr lang="en-US" sz="1600" b="1" u="sng" dirty="0" smtClean="0">
              <a:cs typeface="Arial" charset="0"/>
            </a:endParaRPr>
          </a:p>
          <a:p>
            <a:pPr marL="0" indent="0">
              <a:lnSpc>
                <a:spcPct val="90000"/>
              </a:lnSpc>
            </a:pPr>
            <a:endParaRPr lang="en-US" sz="1600" b="1" u="sng" dirty="0">
              <a:cs typeface="Arial" charset="0"/>
            </a:endParaRPr>
          </a:p>
          <a:p>
            <a:pPr marL="0" indent="0">
              <a:lnSpc>
                <a:spcPct val="90000"/>
              </a:lnSpc>
            </a:pPr>
            <a:r>
              <a:rPr lang="en-US" sz="1600" b="1" u="sng" dirty="0" err="1" smtClean="0">
                <a:cs typeface="Arial" charset="0"/>
              </a:rPr>
              <a:t>Swaption</a:t>
            </a:r>
            <a:r>
              <a:rPr lang="en-US" sz="1600" b="1" u="sng" dirty="0" smtClean="0">
                <a:cs typeface="Arial" charset="0"/>
              </a:rPr>
              <a:t>:</a:t>
            </a:r>
            <a:r>
              <a:rPr lang="en-US" sz="1600" dirty="0" smtClean="0">
                <a:cs typeface="Arial" charset="0"/>
              </a:rPr>
              <a:t>  An option to enter into a swap at a swap rate equal to the strike of the </a:t>
            </a:r>
            <a:r>
              <a:rPr lang="en-US" sz="1600" dirty="0" err="1" smtClean="0">
                <a:cs typeface="Arial" charset="0"/>
              </a:rPr>
              <a:t>swaption</a:t>
            </a:r>
            <a:r>
              <a:rPr lang="en-US" sz="1600" dirty="0" smtClean="0">
                <a:cs typeface="Arial" charset="0"/>
              </a:rPr>
              <a:t>.  A "2 by 5" </a:t>
            </a:r>
            <a:r>
              <a:rPr lang="en-US" sz="1600" dirty="0" err="1" smtClean="0">
                <a:cs typeface="Arial" charset="0"/>
              </a:rPr>
              <a:t>swaption</a:t>
            </a:r>
            <a:r>
              <a:rPr lang="en-US" sz="1600" dirty="0" smtClean="0">
                <a:cs typeface="Arial" charset="0"/>
              </a:rPr>
              <a:t>, is a two-year option to enter into a 5-year swap.</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9655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80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8019">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801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1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5</a:t>
            </a:fld>
            <a:endParaRPr lang="en-US" sz="900"/>
          </a:p>
        </p:txBody>
      </p:sp>
      <p:sp>
        <p:nvSpPr>
          <p:cNvPr id="22532"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6995" name="Rectangle 3"/>
          <p:cNvSpPr>
            <a:spLocks noGrp="1" noChangeArrowheads="1"/>
          </p:cNvSpPr>
          <p:nvPr>
            <p:ph type="body" idx="1"/>
          </p:nvPr>
        </p:nvSpPr>
        <p:spPr>
          <a:xfrm>
            <a:off x="685800" y="873826"/>
            <a:ext cx="7772400" cy="5486400"/>
          </a:xfrm>
        </p:spPr>
        <p:txBody>
          <a:bodyPr/>
          <a:lstStyle/>
          <a:p>
            <a:r>
              <a:rPr lang="en-US" sz="1600" dirty="0" smtClean="0">
                <a:cs typeface="Arial" charset="0"/>
              </a:rPr>
              <a:t>The next several slides review hedging a single future cash flow with interest rate futures or FRAs.  </a:t>
            </a:r>
          </a:p>
          <a:p>
            <a:pPr marL="0" indent="0"/>
            <a:endParaRPr lang="en-US" sz="1600" dirty="0">
              <a:cs typeface="Arial" charset="0"/>
            </a:endParaRPr>
          </a:p>
          <a:p>
            <a:pPr marL="0" indent="0"/>
            <a:r>
              <a:rPr lang="en-US" sz="1600" dirty="0" smtClean="0">
                <a:cs typeface="Arial" charset="0"/>
              </a:rPr>
              <a:t>The </a:t>
            </a:r>
            <a:r>
              <a:rPr lang="en-US" sz="1600" dirty="0">
                <a:cs typeface="Arial" charset="0"/>
              </a:rPr>
              <a:t>most basic </a:t>
            </a:r>
            <a:r>
              <a:rPr lang="en-US" sz="1600" dirty="0" smtClean="0">
                <a:cs typeface="Arial" charset="0"/>
              </a:rPr>
              <a:t>interest rate derivative </a:t>
            </a:r>
            <a:r>
              <a:rPr lang="en-US" sz="1600" dirty="0">
                <a:cs typeface="Arial" charset="0"/>
              </a:rPr>
              <a:t>is the forward rate agreement (FRA). A FRA fixes the level of some interest rate, such as 90-day LIBOR, to be paid on the notional principal at a specified strike value. </a:t>
            </a:r>
          </a:p>
          <a:p>
            <a:endParaRPr lang="en-US" sz="1600" dirty="0">
              <a:cs typeface="Arial" charset="0"/>
            </a:endParaRPr>
          </a:p>
          <a:p>
            <a:pPr marL="0" indent="0"/>
            <a:r>
              <a:rPr lang="en-US" sz="1600" dirty="0">
                <a:cs typeface="Arial" charset="0"/>
              </a:rPr>
              <a:t>The Eurodollar futures contract is effectively the same thing, except that it is marked to market daily.  We will see that setting up a hedge correctly with FRAs </a:t>
            </a:r>
            <a:r>
              <a:rPr lang="en-US" sz="1600" dirty="0" smtClean="0">
                <a:cs typeface="Arial" charset="0"/>
              </a:rPr>
              <a:t>can be easy but hedging with Eurodollar </a:t>
            </a:r>
            <a:r>
              <a:rPr lang="en-US" sz="1600" dirty="0">
                <a:cs typeface="Arial" charset="0"/>
              </a:rPr>
              <a:t>futures becomes </a:t>
            </a:r>
            <a:r>
              <a:rPr lang="en-US" sz="1600" dirty="0" smtClean="0">
                <a:cs typeface="Arial" charset="0"/>
              </a:rPr>
              <a:t>a little trickier </a:t>
            </a:r>
            <a:r>
              <a:rPr lang="en-US" sz="1600" dirty="0">
                <a:cs typeface="Arial" charset="0"/>
              </a:rPr>
              <a:t>than one might first imagine.</a:t>
            </a:r>
          </a:p>
          <a:p>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56245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6</a:t>
            </a:fld>
            <a:endParaRPr lang="en-US" sz="900"/>
          </a:p>
        </p:txBody>
      </p:sp>
      <p:sp>
        <p:nvSpPr>
          <p:cNvPr id="22532"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6995" name="Rectangle 3"/>
          <p:cNvSpPr>
            <a:spLocks noGrp="1" noChangeArrowheads="1"/>
          </p:cNvSpPr>
          <p:nvPr>
            <p:ph type="body" idx="1"/>
          </p:nvPr>
        </p:nvSpPr>
        <p:spPr>
          <a:xfrm>
            <a:off x="685799" y="873826"/>
            <a:ext cx="7931075" cy="5486400"/>
          </a:xfrm>
        </p:spPr>
        <p:txBody>
          <a:bodyPr/>
          <a:lstStyle/>
          <a:p>
            <a:pPr marL="0" indent="0"/>
            <a:r>
              <a:rPr lang="en-US" sz="1600" dirty="0" smtClean="0">
                <a:cs typeface="Arial" charset="0"/>
              </a:rPr>
              <a:t>Recall that:</a:t>
            </a:r>
          </a:p>
          <a:p>
            <a:pPr marL="0" indent="0"/>
            <a:endParaRPr lang="en-US" sz="1100" dirty="0" smtClean="0">
              <a:cs typeface="Arial" charset="0"/>
            </a:endParaRPr>
          </a:p>
          <a:p>
            <a:pPr marL="285750" indent="-285750">
              <a:buFont typeface="Arial" panose="020B0604020202020204" pitchFamily="34" charset="0"/>
              <a:buChar char="•"/>
            </a:pPr>
            <a:r>
              <a:rPr lang="en-US" sz="1600" dirty="0">
                <a:cs typeface="Arial" charset="0"/>
              </a:rPr>
              <a:t>Like other short term "money market" rates, LIBOR is quoted on a 360 day year.  If the quoted rate is 2.00%, interest accrues at the rate of 2.00%/360 per calendar day</a:t>
            </a:r>
            <a:r>
              <a:rPr lang="en-US" sz="1600" dirty="0" smtClean="0">
                <a:cs typeface="Arial" charset="0"/>
              </a:rPr>
              <a:t>.  Interest is not compounded when the holding period is a year or less.</a:t>
            </a:r>
          </a:p>
          <a:p>
            <a:pPr marL="285750" indent="-285750">
              <a:buFont typeface="Arial" panose="020B0604020202020204" pitchFamily="34" charset="0"/>
              <a:buChar char="•"/>
            </a:pPr>
            <a:endParaRPr lang="en-US" sz="1600" dirty="0">
              <a:cs typeface="Arial" charset="0"/>
            </a:endParaRPr>
          </a:p>
          <a:p>
            <a:pPr marL="285750" indent="-285750">
              <a:buFont typeface="Arial" panose="020B0604020202020204" pitchFamily="34" charset="0"/>
              <a:buChar char="•"/>
            </a:pPr>
            <a:r>
              <a:rPr lang="en-US" sz="1600" dirty="0" smtClean="0">
                <a:cs typeface="Arial" charset="0"/>
              </a:rPr>
              <a:t>At 2.00%, a loan of 100 for 90 days would earn interest of (90/360) x (.02) x 100 = $0.50.  A one year loan would pay (365/360) x (.02) x 100 = $2.028.  </a:t>
            </a:r>
            <a:endParaRPr lang="en-US" sz="1600" dirty="0">
              <a:cs typeface="Arial" charset="0"/>
            </a:endParaRPr>
          </a:p>
          <a:p>
            <a:pPr marL="285750" indent="-285750">
              <a:buFont typeface="Arial" panose="020B0604020202020204" pitchFamily="34" charset="0"/>
              <a:buChar char="•"/>
            </a:pPr>
            <a:endParaRPr lang="en-US" sz="1600" dirty="0" smtClean="0">
              <a:cs typeface="Arial" charset="0"/>
            </a:endParaRPr>
          </a:p>
          <a:p>
            <a:pPr marL="285750" indent="-285750">
              <a:buFont typeface="Arial" panose="020B0604020202020204" pitchFamily="34" charset="0"/>
              <a:buChar char="•"/>
            </a:pPr>
            <a:r>
              <a:rPr lang="en-US" sz="1600" dirty="0">
                <a:cs typeface="Arial" charset="0"/>
              </a:rPr>
              <a:t>T</a:t>
            </a:r>
            <a:r>
              <a:rPr lang="en-US" sz="1600" dirty="0" smtClean="0">
                <a:cs typeface="Arial" charset="0"/>
              </a:rPr>
              <a:t>he Eurodollar futures price is defined by:  F = (100 – Annualized Forward LIBOR Rate), the underlying is 90-day LIBOR, and the notional is $1 million.  </a:t>
            </a:r>
          </a:p>
          <a:p>
            <a:pPr marL="285750" indent="-285750">
              <a:buFont typeface="Arial" panose="020B0604020202020204" pitchFamily="34" charset="0"/>
              <a:buChar char="•"/>
            </a:pPr>
            <a:endParaRPr lang="en-US" sz="1100" dirty="0" smtClean="0">
              <a:cs typeface="Arial" charset="0"/>
            </a:endParaRPr>
          </a:p>
          <a:p>
            <a:pPr marL="285750" indent="-285750">
              <a:buFont typeface="Arial" panose="020B0604020202020204" pitchFamily="34" charset="0"/>
              <a:buChar char="•"/>
            </a:pPr>
            <a:r>
              <a:rPr lang="en-US" sz="1600" dirty="0" smtClean="0">
                <a:cs typeface="Arial" charset="0"/>
              </a:rPr>
              <a:t>This makes the "dollar value of a basis point" (called DV01) equal to $25 per contract.  If the Eurodollar futures price goes from 98.20 to 98.25, this corresponds to the annualized forward interest rate falling 5 basis points, from 100 - 98.20 = 1.80% to 1.75%.  The long position would get a 5 x $25 = $125 mark-to-market cash inflow.  The short would lose $125.</a:t>
            </a:r>
          </a:p>
          <a:p>
            <a:pPr marL="285750" indent="-285750">
              <a:buFont typeface="Arial" panose="020B0604020202020204" pitchFamily="34" charset="0"/>
              <a:buChar char="•"/>
            </a:pPr>
            <a:endParaRPr lang="en-US" sz="1100" dirty="0">
              <a:cs typeface="Arial" charset="0"/>
            </a:endParaRPr>
          </a:p>
          <a:p>
            <a:pPr marL="285750" indent="-285750">
              <a:buFont typeface="Arial" panose="020B0604020202020204" pitchFamily="34" charset="0"/>
              <a:buChar char="•"/>
            </a:pPr>
            <a:r>
              <a:rPr lang="en-US" sz="1600" dirty="0" smtClean="0">
                <a:cs typeface="Arial" charset="0"/>
              </a:rPr>
              <a:t>Eurodollars are NOT Euros.  They are deposits in non-U.S. banks that are denominated in dollars.  Originally, Eurodollar deposits were at banks in London; now they can be anywhere.</a:t>
            </a:r>
            <a:endParaRPr lang="en-US" sz="1600" dirty="0">
              <a:cs typeface="Arial" charset="0"/>
            </a:endParaRPr>
          </a:p>
          <a:p>
            <a:pPr marL="0" indent="0" algn="ctr"/>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92928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69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69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699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699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69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r>
              <a:rPr lang="en-US" smtClean="0"/>
              <a:t>FINC-UB.0043, B40.3335  Futures and Options  Spring 2019             Part III: Derivatives Advanced Topics                                     ©2019 Figlewski</a:t>
            </a:r>
            <a:endParaRPr lang="en-US"/>
          </a:p>
        </p:txBody>
      </p:sp>
      <p:sp>
        <p:nvSpPr>
          <p:cNvPr id="15" name="Slide Number Placeholder 4"/>
          <p:cNvSpPr>
            <a:spLocks noGrp="1"/>
          </p:cNvSpPr>
          <p:nvPr>
            <p:ph type="sldNum" sz="quarter" idx="11"/>
          </p:nvPr>
        </p:nvSpPr>
        <p:spPr/>
        <p:txBody>
          <a:bodyPr/>
          <a:lstStyle/>
          <a:p>
            <a:fld id="{FB757170-D056-4459-BBE0-F6A79A1C8B86}" type="slidenum">
              <a:rPr lang="en-US"/>
              <a:pPr/>
              <a:t>7</a:t>
            </a:fld>
            <a:endParaRPr lang="en-US"/>
          </a:p>
        </p:txBody>
      </p:sp>
      <p:sp>
        <p:nvSpPr>
          <p:cNvPr id="198658" name="Rectangle 1026"/>
          <p:cNvSpPr>
            <a:spLocks noGrp="1" noChangeArrowheads="1"/>
          </p:cNvSpPr>
          <p:nvPr>
            <p:ph type="title"/>
          </p:nvPr>
        </p:nvSpPr>
        <p:spPr/>
        <p:txBody>
          <a:bodyPr/>
          <a:lstStyle/>
          <a:p>
            <a:r>
              <a:rPr lang="en-US" dirty="0"/>
              <a:t>Interest Rate Derivatives and Interest Rate Models</a:t>
            </a:r>
          </a:p>
        </p:txBody>
      </p:sp>
      <p:graphicFrame>
        <p:nvGraphicFramePr>
          <p:cNvPr id="7" name="Group 1114"/>
          <p:cNvGraphicFramePr>
            <a:graphicFrameLocks noGrp="1"/>
          </p:cNvGraphicFramePr>
          <p:nvPr>
            <p:extLst/>
          </p:nvPr>
        </p:nvGraphicFramePr>
        <p:xfrm>
          <a:off x="685800" y="685800"/>
          <a:ext cx="7772400" cy="5551043"/>
        </p:xfrm>
        <a:graphic>
          <a:graphicData uri="http://schemas.openxmlformats.org/drawingml/2006/table">
            <a:tbl>
              <a:tblPr/>
              <a:tblGrid>
                <a:gridCol w="37338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593725">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Eurodollar Futures September 2, 2016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Chicago Mercantile Exchange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4892675">
                <a:tc>
                  <a:txBody>
                    <a:bodyPr/>
                    <a:lstStyle/>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Underlying instrument</a:t>
                      </a:r>
                      <a:endParaRPr kumimoji="0" lang="en-US" sz="1200" b="0" i="0" u="sng"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chemeClr val="tx1"/>
                          </a:solidFill>
                          <a:effectLst/>
                          <a:latin typeface="Times New Roman" pitchFamily="18" charset="0"/>
                          <a:cs typeface="Arial" charset="0"/>
                        </a:rPr>
                        <a:t> Special index of 90 day</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Euro$ deposit rates  (LIBOR)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sng" strike="noStrike" cap="none" normalizeH="0" baseline="0" dirty="0" smtClean="0">
                        <a:ln>
                          <a:noFill/>
                        </a:ln>
                        <a:solidFill>
                          <a:schemeClr val="tx1"/>
                        </a:solidFill>
                        <a:effectLst/>
                        <a:latin typeface="Times New Roman" pitchFamily="18" charset="0"/>
                        <a:cs typeface="Arial"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Futures Prices</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Quoted as 100 minus interest rate</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Tick = 0.01 = $25.00 (half ticks are used now because rates are so low, and quarter ticks for near maturities.)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Times New Roman" pitchFamily="18" charset="0"/>
                        <a:cs typeface="Arial"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Quantity</a:t>
                      </a:r>
                      <a:r>
                        <a:rPr kumimoji="0" lang="en-US" sz="1200" b="0" i="0" u="none" strike="noStrike" cap="none" normalizeH="0" baseline="0" dirty="0" smtClean="0">
                          <a:ln>
                            <a:noFill/>
                          </a:ln>
                          <a:solidFill>
                            <a:schemeClr val="tx1"/>
                          </a:solidFill>
                          <a:effectLst/>
                          <a:latin typeface="Times New Roman" pitchFamily="18" charset="0"/>
                          <a:cs typeface="Arial" charset="0"/>
                        </a:rPr>
                        <a:t>   </a:t>
                      </a: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$1 million ("notional principal")</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Expiration dates</a:t>
                      </a: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Monthly for next 4 months, then every</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March, June, September, December</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2 London business days</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before 3rd Wednesday of the expiration month.</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Contracts currently traded</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for maturities up to 10 years.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Delivery</a:t>
                      </a:r>
                      <a:endParaRPr kumimoji="0" lang="en-US" sz="1200" b="0" i="0" u="sng"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Cash settlement only</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No delivery options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 name="Object 1"/>
          <p:cNvGraphicFramePr>
            <a:graphicFrameLocks noChangeAspect="1"/>
          </p:cNvGraphicFramePr>
          <p:nvPr>
            <p:extLst/>
          </p:nvPr>
        </p:nvGraphicFramePr>
        <p:xfrm>
          <a:off x="4490185" y="1389259"/>
          <a:ext cx="3931920" cy="4847584"/>
        </p:xfrm>
        <a:graphic>
          <a:graphicData uri="http://schemas.openxmlformats.org/presentationml/2006/ole">
            <mc:AlternateContent xmlns:mc="http://schemas.openxmlformats.org/markup-compatibility/2006">
              <mc:Choice xmlns:v="urn:schemas-microsoft-com:vml" Requires="v">
                <p:oleObj spid="_x0000_s820288" name="Worksheet" r:id="rId3" imgW="5494120" imgH="6774192" progId="Excel.Sheet.12">
                  <p:embed/>
                </p:oleObj>
              </mc:Choice>
              <mc:Fallback>
                <p:oleObj name="Worksheet" r:id="rId3" imgW="5494120" imgH="6774192" progId="Excel.Sheet.12">
                  <p:embed/>
                  <p:pic>
                    <p:nvPicPr>
                      <p:cNvPr id="0" name=""/>
                      <p:cNvPicPr/>
                      <p:nvPr/>
                    </p:nvPicPr>
                    <p:blipFill>
                      <a:blip r:embed="rId4"/>
                      <a:stretch>
                        <a:fillRect/>
                      </a:stretch>
                    </p:blipFill>
                    <p:spPr>
                      <a:xfrm>
                        <a:off x="4490185" y="1389259"/>
                        <a:ext cx="3931920" cy="4847584"/>
                      </a:xfrm>
                      <a:prstGeom prst="rect">
                        <a:avLst/>
                      </a:prstGeom>
                    </p:spPr>
                  </p:pic>
                </p:oleObj>
              </mc:Fallback>
            </mc:AlternateContent>
          </a:graphicData>
        </a:graphic>
      </p:graphicFrame>
    </p:spTree>
    <p:extLst>
      <p:ext uri="{BB962C8B-B14F-4D97-AF65-F5344CB8AC3E}">
        <p14:creationId xmlns:p14="http://schemas.microsoft.com/office/powerpoint/2010/main" val="3604567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8</a:t>
            </a:fld>
            <a:endParaRPr lang="en-US" sz="900"/>
          </a:p>
        </p:txBody>
      </p:sp>
      <p:sp>
        <p:nvSpPr>
          <p:cNvPr id="22532"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6995" name="Rectangle 3"/>
          <p:cNvSpPr>
            <a:spLocks noGrp="1" noChangeArrowheads="1"/>
          </p:cNvSpPr>
          <p:nvPr>
            <p:ph type="body" idx="1"/>
          </p:nvPr>
        </p:nvSpPr>
        <p:spPr>
          <a:xfrm>
            <a:off x="685800" y="865414"/>
            <a:ext cx="7772400" cy="5725886"/>
          </a:xfrm>
        </p:spPr>
        <p:txBody>
          <a:bodyPr/>
          <a:lstStyle/>
          <a:p>
            <a:pPr marL="285750" indent="-285750"/>
            <a:r>
              <a:rPr lang="en-US" sz="1600" dirty="0" smtClean="0">
                <a:cs typeface="Arial" charset="0"/>
              </a:rPr>
              <a:t>In setting up a simple interest rate hedge, there are three relevant dates: </a:t>
            </a:r>
          </a:p>
          <a:p>
            <a:pPr marL="625475" lvl="1" indent="-225425">
              <a:lnSpc>
                <a:spcPct val="150000"/>
              </a:lnSpc>
              <a:buFont typeface="Arial" pitchFamily="34" charset="0"/>
              <a:buChar char="•"/>
            </a:pPr>
            <a:r>
              <a:rPr lang="en-US" dirty="0" smtClean="0">
                <a:cs typeface="Arial" charset="0"/>
              </a:rPr>
              <a:t>today, </a:t>
            </a:r>
          </a:p>
          <a:p>
            <a:pPr marL="625475" lvl="1" indent="-225425">
              <a:lnSpc>
                <a:spcPct val="150000"/>
              </a:lnSpc>
              <a:buFont typeface="Arial" pitchFamily="34" charset="0"/>
              <a:buChar char="•"/>
            </a:pPr>
            <a:r>
              <a:rPr lang="en-US" dirty="0" smtClean="0">
                <a:cs typeface="Arial" charset="0"/>
              </a:rPr>
              <a:t>the date on which the cash flow you are trying to hedge will occur, </a:t>
            </a:r>
          </a:p>
          <a:p>
            <a:pPr marL="625475" lvl="1" indent="-225425">
              <a:lnSpc>
                <a:spcPct val="150000"/>
              </a:lnSpc>
              <a:buFont typeface="Arial" pitchFamily="34" charset="0"/>
              <a:buChar char="•"/>
            </a:pPr>
            <a:r>
              <a:rPr lang="en-US" dirty="0" smtClean="0">
                <a:cs typeface="Arial" charset="0"/>
              </a:rPr>
              <a:t>and the date on which the </a:t>
            </a:r>
            <a:r>
              <a:rPr lang="en-US" u="sng" dirty="0" smtClean="0">
                <a:cs typeface="Arial" charset="0"/>
              </a:rPr>
              <a:t>uncertainty</a:t>
            </a:r>
            <a:r>
              <a:rPr lang="en-US" dirty="0" smtClean="0">
                <a:cs typeface="Arial" charset="0"/>
              </a:rPr>
              <a:t> over that cash flow is resolved.</a:t>
            </a:r>
          </a:p>
          <a:p>
            <a:pPr marL="0" indent="0"/>
            <a:endParaRPr lang="en-US" sz="1600" dirty="0">
              <a:cs typeface="Arial" charset="0"/>
            </a:endParaRPr>
          </a:p>
          <a:p>
            <a:pPr marL="0" indent="0"/>
            <a:r>
              <a:rPr lang="en-US" sz="1600" dirty="0" smtClean="0">
                <a:cs typeface="Arial" charset="0"/>
              </a:rPr>
              <a:t>Dollar equivalence requires that the cash flow on the hedge position should be equal in size and opposite sign, </a:t>
            </a:r>
            <a:r>
              <a:rPr lang="en-US" sz="1600" u="sng" dirty="0" smtClean="0">
                <a:cs typeface="Arial" charset="0"/>
              </a:rPr>
              <a:t>as of the same date</a:t>
            </a:r>
            <a:r>
              <a:rPr lang="en-US" sz="1600" dirty="0" smtClean="0">
                <a:cs typeface="Arial" charset="0"/>
              </a:rPr>
              <a:t>.  Getting </a:t>
            </a:r>
            <a:r>
              <a:rPr lang="en-US" sz="1600" dirty="0">
                <a:cs typeface="Arial" charset="0"/>
              </a:rPr>
              <a:t>this right when </a:t>
            </a:r>
            <a:r>
              <a:rPr lang="en-US" sz="1600" dirty="0" smtClean="0">
                <a:cs typeface="Arial" charset="0"/>
              </a:rPr>
              <a:t>the cash flow and the resolution of uncertainty are on different dates involves present-valuing or future-valuing the cash flow from the hedge to get it to match up </a:t>
            </a:r>
            <a:r>
              <a:rPr lang="en-US" sz="1600" dirty="0">
                <a:cs typeface="Arial" charset="0"/>
              </a:rPr>
              <a:t>at the same </a:t>
            </a:r>
            <a:r>
              <a:rPr lang="en-US" sz="1600" dirty="0" smtClean="0">
                <a:cs typeface="Arial" charset="0"/>
              </a:rPr>
              <a:t>time with the cash flow being hedged.</a:t>
            </a:r>
          </a:p>
          <a:p>
            <a:pPr marL="0" indent="0"/>
            <a:endParaRPr lang="en-US" sz="1600" dirty="0">
              <a:cs typeface="Arial" charset="0"/>
            </a:endParaRPr>
          </a:p>
          <a:p>
            <a:pPr marL="0" indent="0"/>
            <a:r>
              <a:rPr lang="en-US" sz="1600" dirty="0" smtClean="0">
                <a:cs typeface="Arial" charset="0"/>
              </a:rPr>
              <a:t>Futures and forwards are basically the same kind of contract, but because futures are marked to market every day, their cash flows begin immediately as soon as the interest rate changes, while a forward contract does not pay until it reaches maturity.  (There might be adjustments in the collateral requirements for the FRA, but this doesn't involve cash payments to the counterparty.)</a:t>
            </a:r>
          </a:p>
          <a:p>
            <a:pPr marL="0" indent="0"/>
            <a:endParaRPr lang="en-US" sz="1600" dirty="0" smtClean="0">
              <a:cs typeface="Arial" charset="0"/>
            </a:endParaRPr>
          </a:p>
          <a:p>
            <a:pPr marL="0" indent="0"/>
            <a:r>
              <a:rPr lang="en-US" sz="1600" dirty="0" smtClean="0">
                <a:cs typeface="Arial" charset="0"/>
              </a:rPr>
              <a:t>This key difference leads to different hedge design for the two.</a:t>
            </a:r>
          </a:p>
          <a:p>
            <a:pPr marL="0" indent="0"/>
            <a:endParaRPr lang="en-US" sz="1600" dirty="0">
              <a:cs typeface="Arial" charset="0"/>
            </a:endParaRPr>
          </a:p>
          <a:p>
            <a:pPr marL="0" indent="0"/>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050129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9</a:t>
            </a:fld>
            <a:endParaRPr lang="en-US" sz="900"/>
          </a:p>
        </p:txBody>
      </p:sp>
      <p:sp>
        <p:nvSpPr>
          <p:cNvPr id="22532"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6995" name="Rectangle 3"/>
          <p:cNvSpPr>
            <a:spLocks noGrp="1" noChangeArrowheads="1"/>
          </p:cNvSpPr>
          <p:nvPr>
            <p:ph type="body" idx="1"/>
          </p:nvPr>
        </p:nvSpPr>
        <p:spPr/>
        <p:txBody>
          <a:bodyPr/>
          <a:lstStyle/>
          <a:p>
            <a:pPr marL="0" indent="0"/>
            <a:r>
              <a:rPr lang="en-US" sz="1600" dirty="0" smtClean="0">
                <a:cs typeface="Arial" charset="0"/>
              </a:rPr>
              <a:t>Here are </a:t>
            </a:r>
            <a:r>
              <a:rPr lang="en-US" sz="1600" dirty="0">
                <a:cs typeface="Arial" charset="0"/>
              </a:rPr>
              <a:t>futures quotes for the next 8 </a:t>
            </a:r>
            <a:r>
              <a:rPr lang="en-US" sz="1600" dirty="0" smtClean="0">
                <a:cs typeface="Arial" charset="0"/>
              </a:rPr>
              <a:t>quarters and the forward interest rates extracted from those futures quotes .  The discount function computed from these rates, PV($1), is used for discounting future cash flows.  </a:t>
            </a:r>
            <a:endParaRPr lang="en-US" sz="1600" dirty="0">
              <a:cs typeface="Arial" charset="0"/>
            </a:endParaRPr>
          </a:p>
          <a:p>
            <a:pPr marL="0" indent="0" algn="ctr"/>
            <a:r>
              <a:rPr lang="en-US" sz="1600" dirty="0" smtClean="0">
                <a:cs typeface="Arial" charset="0"/>
              </a:rPr>
              <a:t>Spot interest rate:  r</a:t>
            </a:r>
            <a:r>
              <a:rPr lang="en-US" sz="1600" baseline="-25000" dirty="0" smtClean="0">
                <a:cs typeface="Arial" charset="0"/>
              </a:rPr>
              <a:t>0</a:t>
            </a:r>
            <a:r>
              <a:rPr lang="en-US" sz="1600" dirty="0" smtClean="0">
                <a:cs typeface="Arial" charset="0"/>
              </a:rPr>
              <a:t> = 5.00%</a:t>
            </a:r>
          </a:p>
          <a:p>
            <a:pPr marL="0" indent="0" algn="ctr"/>
            <a:r>
              <a:rPr lang="en-US" sz="1600" dirty="0" smtClean="0">
                <a:cs typeface="Arial" charset="0"/>
              </a:rPr>
              <a:t>Notional:  V = $100,000,000</a:t>
            </a:r>
          </a:p>
          <a:p>
            <a:pPr marL="0" indent="0" algn="ctr"/>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r>
              <a:rPr lang="en-US" sz="1600" dirty="0" smtClean="0">
                <a:cs typeface="Arial" charset="0"/>
              </a:rPr>
              <a:t>To </a:t>
            </a:r>
            <a:r>
              <a:rPr lang="en-US" sz="1600" dirty="0">
                <a:cs typeface="Arial" charset="0"/>
              </a:rPr>
              <a:t>compute </a:t>
            </a:r>
            <a:r>
              <a:rPr lang="en-US" sz="1600" dirty="0" smtClean="0">
                <a:cs typeface="Arial" charset="0"/>
              </a:rPr>
              <a:t>DV01s for a 1 basis point change in the interest rate, </a:t>
            </a:r>
            <a:r>
              <a:rPr lang="en-US" sz="1600" dirty="0">
                <a:cs typeface="Arial" charset="0"/>
              </a:rPr>
              <a:t>we consider </a:t>
            </a:r>
            <a:r>
              <a:rPr lang="en-US" sz="1600" dirty="0" smtClean="0">
                <a:cs typeface="Arial" charset="0"/>
              </a:rPr>
              <a:t>two possibilities: either the rate changes for just one future period and all the others stay the same, or else the whole yield curve moves and </a:t>
            </a:r>
            <a:r>
              <a:rPr lang="en-US" sz="1600" dirty="0">
                <a:cs typeface="Arial" charset="0"/>
              </a:rPr>
              <a:t>all </a:t>
            </a:r>
            <a:r>
              <a:rPr lang="en-US" sz="1600" dirty="0" smtClean="0">
                <a:cs typeface="Arial" charset="0"/>
              </a:rPr>
              <a:t>future rates go up a basis point.</a:t>
            </a:r>
            <a:endParaRPr lang="en-US" sz="1600" dirty="0">
              <a:cs typeface="Arial" charset="0"/>
            </a:endParaRPr>
          </a:p>
          <a:p>
            <a:pPr marL="0" indent="0"/>
            <a:endParaRPr lang="en-US" sz="1600" dirty="0" smtClean="0">
              <a:cs typeface="Arial" charset="0"/>
            </a:endParaRPr>
          </a:p>
        </p:txBody>
      </p:sp>
      <p:graphicFrame>
        <p:nvGraphicFramePr>
          <p:cNvPr id="2" name="Object 1"/>
          <p:cNvGraphicFramePr>
            <a:graphicFrameLocks noChangeAspect="1"/>
          </p:cNvGraphicFramePr>
          <p:nvPr>
            <p:extLst/>
          </p:nvPr>
        </p:nvGraphicFramePr>
        <p:xfrm>
          <a:off x="720561" y="2624446"/>
          <a:ext cx="7403955" cy="2474831"/>
        </p:xfrm>
        <a:graphic>
          <a:graphicData uri="http://schemas.openxmlformats.org/presentationml/2006/ole">
            <mc:AlternateContent xmlns:mc="http://schemas.openxmlformats.org/markup-compatibility/2006">
              <mc:Choice xmlns:v="urn:schemas-microsoft-com:vml" Requires="v">
                <p:oleObj spid="_x0000_s803908" name="Worksheet" r:id="rId3" imgW="6867590" imgH="2295540" progId="Excel.Sheet.12">
                  <p:embed/>
                </p:oleObj>
              </mc:Choice>
              <mc:Fallback>
                <p:oleObj name="Worksheet" r:id="rId3" imgW="6867590" imgH="2295540" progId="Excel.Sheet.12">
                  <p:embed/>
                  <p:pic>
                    <p:nvPicPr>
                      <p:cNvPr id="2"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561" y="2624446"/>
                        <a:ext cx="7403955" cy="24748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24597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10</a:t>
            </a:fld>
            <a:endParaRPr lang="en-US" sz="900"/>
          </a:p>
        </p:txBody>
      </p:sp>
      <p:sp>
        <p:nvSpPr>
          <p:cNvPr id="22532" name="Rectangle 2"/>
          <p:cNvSpPr>
            <a:spLocks noGrp="1" noChangeArrowheads="1"/>
          </p:cNvSpPr>
          <p:nvPr>
            <p:ph type="title"/>
          </p:nvPr>
        </p:nvSpPr>
        <p:spPr/>
        <p:txBody>
          <a:bodyPr/>
          <a:lstStyle/>
          <a:p>
            <a:r>
              <a:rPr lang="en-US" dirty="0"/>
              <a:t>Sessions 9-10:  Implementing Risk Management Strategies </a:t>
            </a:r>
            <a:endParaRPr lang="en-US" dirty="0" smtClean="0"/>
          </a:p>
        </p:txBody>
      </p:sp>
      <p:sp>
        <p:nvSpPr>
          <p:cNvPr id="596995" name="Rectangle 3"/>
          <p:cNvSpPr>
            <a:spLocks noGrp="1" noChangeArrowheads="1"/>
          </p:cNvSpPr>
          <p:nvPr>
            <p:ph type="body" idx="1"/>
          </p:nvPr>
        </p:nvSpPr>
        <p:spPr>
          <a:xfrm>
            <a:off x="533400" y="762000"/>
            <a:ext cx="8305800" cy="5715000"/>
          </a:xfrm>
        </p:spPr>
        <p:txBody>
          <a:bodyPr/>
          <a:lstStyle/>
          <a:p>
            <a:pPr marL="0" indent="0"/>
            <a:endParaRPr lang="en-US" sz="1600" dirty="0" smtClean="0">
              <a:cs typeface="Arial" charset="0"/>
            </a:endParaRPr>
          </a:p>
          <a:p>
            <a:pPr marL="0" indent="0"/>
            <a:r>
              <a:rPr lang="en-US" sz="1600" dirty="0" smtClean="0">
                <a:cs typeface="Arial" charset="0"/>
              </a:rPr>
              <a:t>Consider hedging </a:t>
            </a:r>
            <a:r>
              <a:rPr lang="en-US" sz="1600" dirty="0">
                <a:cs typeface="Arial" charset="0"/>
              </a:rPr>
              <a:t>the quarterly interest payment on a floating rate loan that will occur on date t</a:t>
            </a:r>
            <a:r>
              <a:rPr lang="en-US" sz="1600" baseline="-25000" dirty="0">
                <a:cs typeface="Arial" charset="0"/>
              </a:rPr>
              <a:t>4</a:t>
            </a:r>
            <a:r>
              <a:rPr lang="en-US" sz="1600" dirty="0">
                <a:cs typeface="Arial" charset="0"/>
              </a:rPr>
              <a:t>.</a:t>
            </a:r>
          </a:p>
          <a:p>
            <a:pPr marL="0" indent="0" algn="ctr"/>
            <a:r>
              <a:rPr lang="en-US" sz="1600" dirty="0" smtClean="0">
                <a:cs typeface="Arial" charset="0"/>
              </a:rPr>
              <a:t>Spot interest rate:  r</a:t>
            </a:r>
            <a:r>
              <a:rPr lang="en-US" sz="1600" baseline="-25000" dirty="0" smtClean="0">
                <a:cs typeface="Arial" charset="0"/>
              </a:rPr>
              <a:t>0</a:t>
            </a:r>
            <a:r>
              <a:rPr lang="en-US" sz="1600" dirty="0" smtClean="0">
                <a:cs typeface="Arial" charset="0"/>
              </a:rPr>
              <a:t> = 5.00%</a:t>
            </a:r>
          </a:p>
          <a:p>
            <a:pPr marL="0" indent="0" algn="ctr"/>
            <a:r>
              <a:rPr lang="en-US" sz="1600" dirty="0" smtClean="0">
                <a:cs typeface="Arial" charset="0"/>
              </a:rPr>
              <a:t>Notional:  V = $100,000,000</a:t>
            </a:r>
          </a:p>
          <a:p>
            <a:pPr marL="0" indent="0" algn="ctr"/>
            <a:endParaRPr lang="en-US" sz="1600" dirty="0">
              <a:cs typeface="Arial" charset="0"/>
            </a:endParaRPr>
          </a:p>
          <a:p>
            <a:pPr marL="0" indent="0" algn="ctr"/>
            <a:endParaRPr lang="en-US" sz="1600" dirty="0" smtClean="0">
              <a:cs typeface="Arial" charset="0"/>
            </a:endParaRPr>
          </a:p>
          <a:p>
            <a:pPr marL="0" indent="0" algn="ctr"/>
            <a:endParaRPr lang="en-US" sz="1600" dirty="0">
              <a:cs typeface="Arial" charset="0"/>
            </a:endParaRPr>
          </a:p>
          <a:p>
            <a:pPr marL="0" indent="0" algn="ctr"/>
            <a:endParaRPr lang="en-US" sz="1600" dirty="0" smtClean="0">
              <a:cs typeface="Arial" charset="0"/>
            </a:endParaRPr>
          </a:p>
          <a:p>
            <a:pPr marL="0" indent="0" algn="ctr"/>
            <a:endParaRPr lang="en-US" sz="1600" dirty="0">
              <a:cs typeface="Arial" charset="0"/>
            </a:endParaRPr>
          </a:p>
          <a:p>
            <a:pPr marL="0" indent="0" algn="ctr"/>
            <a:endParaRPr lang="en-US" sz="1600" dirty="0" smtClean="0">
              <a:cs typeface="Arial" charset="0"/>
            </a:endParaRPr>
          </a:p>
          <a:p>
            <a:pPr marL="0" indent="0" algn="ctr"/>
            <a:endParaRPr lang="en-US" sz="1600" dirty="0">
              <a:cs typeface="Arial" charset="0"/>
            </a:endParaRPr>
          </a:p>
          <a:p>
            <a:pPr marL="0" indent="0" algn="ctr"/>
            <a:endParaRPr lang="en-US" sz="1600" dirty="0" smtClean="0">
              <a:cs typeface="Arial" charset="0"/>
            </a:endParaRPr>
          </a:p>
          <a:p>
            <a:pPr marL="0" indent="0" algn="ctr"/>
            <a:endParaRPr lang="en-US" sz="1600" dirty="0">
              <a:cs typeface="Arial" charset="0"/>
            </a:endParaRPr>
          </a:p>
          <a:p>
            <a:pPr marL="0" indent="0"/>
            <a:r>
              <a:rPr lang="en-US" sz="1600" dirty="0">
                <a:cs typeface="Arial" charset="0"/>
              </a:rPr>
              <a:t>At </a:t>
            </a:r>
            <a:r>
              <a:rPr lang="en-US" sz="1600" b="1" dirty="0">
                <a:cs typeface="Arial" charset="0"/>
              </a:rPr>
              <a:t>t</a:t>
            </a:r>
            <a:r>
              <a:rPr lang="en-US" sz="1600" b="1" baseline="-25000" dirty="0">
                <a:cs typeface="Arial" charset="0"/>
              </a:rPr>
              <a:t>4</a:t>
            </a:r>
            <a:r>
              <a:rPr lang="en-US" sz="1600" dirty="0">
                <a:cs typeface="Arial" charset="0"/>
              </a:rPr>
              <a:t> the cash flow will be: 	     (notional) x (rate at </a:t>
            </a:r>
            <a:r>
              <a:rPr lang="en-US" sz="1600" b="1" dirty="0">
                <a:cs typeface="Arial" charset="0"/>
              </a:rPr>
              <a:t>t</a:t>
            </a:r>
            <a:r>
              <a:rPr lang="en-US" sz="1600" b="1" baseline="-25000" dirty="0">
                <a:cs typeface="Arial" charset="0"/>
              </a:rPr>
              <a:t>3</a:t>
            </a:r>
            <a:r>
              <a:rPr lang="en-US" sz="1600" dirty="0">
                <a:cs typeface="Arial" charset="0"/>
              </a:rPr>
              <a:t>) x (interval from </a:t>
            </a:r>
            <a:r>
              <a:rPr lang="en-US" sz="1600" b="1" dirty="0">
                <a:cs typeface="Arial" charset="0"/>
              </a:rPr>
              <a:t>t</a:t>
            </a:r>
            <a:r>
              <a:rPr lang="en-US" sz="1600" b="1" baseline="-25000" dirty="0">
                <a:cs typeface="Arial" charset="0"/>
              </a:rPr>
              <a:t>3</a:t>
            </a:r>
            <a:r>
              <a:rPr lang="en-US" sz="1600" b="1" dirty="0">
                <a:cs typeface="Arial" charset="0"/>
              </a:rPr>
              <a:t> to t</a:t>
            </a:r>
            <a:r>
              <a:rPr lang="en-US" sz="1600" b="1" baseline="-25000" dirty="0">
                <a:cs typeface="Arial" charset="0"/>
              </a:rPr>
              <a:t>4</a:t>
            </a:r>
            <a:r>
              <a:rPr lang="en-US" sz="1600" dirty="0">
                <a:cs typeface="Arial" charset="0"/>
              </a:rPr>
              <a:t>) </a:t>
            </a:r>
          </a:p>
          <a:p>
            <a:pPr marL="0" indent="0"/>
            <a:endParaRPr lang="en-US" sz="1600" dirty="0" smtClean="0">
              <a:cs typeface="Arial" charset="0"/>
            </a:endParaRPr>
          </a:p>
          <a:p>
            <a:pPr marL="0" indent="0"/>
            <a:r>
              <a:rPr lang="en-US" sz="1600" dirty="0" smtClean="0">
                <a:cs typeface="Arial" charset="0"/>
              </a:rPr>
              <a:t>At </a:t>
            </a:r>
            <a:r>
              <a:rPr lang="en-US" sz="1600" dirty="0">
                <a:cs typeface="Arial" charset="0"/>
              </a:rPr>
              <a:t>the current forward rate this is:      100,000,000 x 5.75% x 0.25    =    $1,437,500</a:t>
            </a:r>
          </a:p>
          <a:p>
            <a:endParaRPr lang="en-US" sz="1600" dirty="0" smtClean="0">
              <a:cs typeface="Arial" charset="0"/>
            </a:endParaRPr>
          </a:p>
          <a:p>
            <a:r>
              <a:rPr lang="en-US" sz="1600" dirty="0" smtClean="0">
                <a:cs typeface="Arial" charset="0"/>
              </a:rPr>
              <a:t>WHEN </a:t>
            </a:r>
            <a:r>
              <a:rPr lang="en-US" sz="1600" dirty="0">
                <a:cs typeface="Arial" charset="0"/>
              </a:rPr>
              <a:t>IS THE UNCERTAINTY RESOLVED?  At </a:t>
            </a:r>
            <a:r>
              <a:rPr lang="en-US" sz="1600" b="1" dirty="0">
                <a:cs typeface="Arial" charset="0"/>
              </a:rPr>
              <a:t>t</a:t>
            </a:r>
            <a:r>
              <a:rPr lang="en-US" sz="1600" b="1" baseline="-25000" dirty="0">
                <a:cs typeface="Arial" charset="0"/>
              </a:rPr>
              <a:t>3</a:t>
            </a:r>
            <a:r>
              <a:rPr lang="en-US" sz="1600" dirty="0">
                <a:cs typeface="Arial" charset="0"/>
              </a:rPr>
              <a:t> when the interest rate that determines the size of the interest payment is set.  So we need our hedge to mature at </a:t>
            </a:r>
            <a:r>
              <a:rPr lang="en-US" sz="1600" b="1" dirty="0">
                <a:cs typeface="Arial" charset="0"/>
              </a:rPr>
              <a:t>t</a:t>
            </a:r>
            <a:r>
              <a:rPr lang="en-US" sz="1600" b="1" baseline="-25000" dirty="0">
                <a:cs typeface="Arial" charset="0"/>
              </a:rPr>
              <a:t>3</a:t>
            </a:r>
            <a:r>
              <a:rPr lang="en-US" sz="1600" dirty="0">
                <a:cs typeface="Arial" charset="0"/>
              </a:rPr>
              <a:t>.</a:t>
            </a:r>
          </a:p>
          <a:p>
            <a:pPr marL="0" indent="0"/>
            <a:endParaRPr lang="en-US" sz="1600" dirty="0" smtClean="0">
              <a:cs typeface="Arial" charset="0"/>
            </a:endParaRPr>
          </a:p>
          <a:p>
            <a:pPr marL="0" indent="0" algn="ctr"/>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p:txBody>
      </p:sp>
      <p:graphicFrame>
        <p:nvGraphicFramePr>
          <p:cNvPr id="2" name="Object 1"/>
          <p:cNvGraphicFramePr>
            <a:graphicFrameLocks noChangeAspect="1"/>
          </p:cNvGraphicFramePr>
          <p:nvPr>
            <p:extLst/>
          </p:nvPr>
        </p:nvGraphicFramePr>
        <p:xfrm>
          <a:off x="703263" y="2057400"/>
          <a:ext cx="7591425" cy="2324100"/>
        </p:xfrm>
        <a:graphic>
          <a:graphicData uri="http://schemas.openxmlformats.org/presentationml/2006/ole">
            <mc:AlternateContent xmlns:mc="http://schemas.openxmlformats.org/markup-compatibility/2006">
              <mc:Choice xmlns:v="urn:schemas-microsoft-com:vml" Requires="v">
                <p:oleObj spid="_x0000_s821290" name="Worksheet" r:id="rId3" imgW="7040947" imgH="2156544" progId="Excel.Sheet.12">
                  <p:embed/>
                </p:oleObj>
              </mc:Choice>
              <mc:Fallback>
                <p:oleObj name="Worksheet" r:id="rId3" imgW="7040947" imgH="2156544" progId="Excel.Sheet.12">
                  <p:embed/>
                  <p:pic>
                    <p:nvPicPr>
                      <p:cNvPr id="0" name=""/>
                      <p:cNvPicPr>
                        <a:picLocks noChangeAspect="1" noChangeArrowheads="1"/>
                      </p:cNvPicPr>
                      <p:nvPr/>
                    </p:nvPicPr>
                    <p:blipFill>
                      <a:blip r:embed="rId4"/>
                      <a:srcRect/>
                      <a:stretch>
                        <a:fillRect/>
                      </a:stretch>
                    </p:blipFill>
                    <p:spPr bwMode="auto">
                      <a:xfrm>
                        <a:off x="703263" y="2057400"/>
                        <a:ext cx="7591425" cy="2324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p:spPr>
        <p:txBody>
          <a:bodyPr/>
          <a:lstStyle/>
          <a:p>
            <a:r>
              <a:rPr lang="en-US" smtClean="0"/>
              <a:t>FUNC-UB.0043 / B40.3335  Futures and Options Spring 2019                                  Part I: Forwards and Futures                                 ©2019 Figlewski</a:t>
            </a:r>
            <a:endParaRPr lang="en-US"/>
          </a:p>
        </p:txBody>
      </p:sp>
    </p:spTree>
    <p:extLst>
      <p:ext uri="{BB962C8B-B14F-4D97-AF65-F5344CB8AC3E}">
        <p14:creationId xmlns:p14="http://schemas.microsoft.com/office/powerpoint/2010/main" val="944430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11</a:t>
            </a:fld>
            <a:endParaRPr lang="en-US" sz="900"/>
          </a:p>
        </p:txBody>
      </p:sp>
      <p:sp>
        <p:nvSpPr>
          <p:cNvPr id="22532"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6995" name="Rectangle 3"/>
          <p:cNvSpPr>
            <a:spLocks noGrp="1" noChangeArrowheads="1"/>
          </p:cNvSpPr>
          <p:nvPr>
            <p:ph type="body" idx="1"/>
          </p:nvPr>
        </p:nvSpPr>
        <p:spPr>
          <a:xfrm>
            <a:off x="685800" y="838200"/>
            <a:ext cx="7772400" cy="5638800"/>
          </a:xfrm>
        </p:spPr>
        <p:txBody>
          <a:bodyPr/>
          <a:lstStyle/>
          <a:p>
            <a:pPr marL="0" indent="0" algn="ctr"/>
            <a:r>
              <a:rPr lang="en-US" sz="1600" b="1" u="sng" dirty="0" smtClean="0">
                <a:cs typeface="Arial" charset="0"/>
              </a:rPr>
              <a:t>Hedging with a FRA</a:t>
            </a:r>
            <a:r>
              <a:rPr lang="en-US" sz="1600" dirty="0" smtClean="0">
                <a:cs typeface="Arial" charset="0"/>
              </a:rPr>
              <a:t>  </a:t>
            </a:r>
          </a:p>
          <a:p>
            <a:pPr marL="0" indent="0" algn="ctr"/>
            <a:endParaRPr lang="en-US" sz="1100" u="sng" dirty="0" smtClean="0">
              <a:cs typeface="Arial" charset="0"/>
            </a:endParaRPr>
          </a:p>
          <a:p>
            <a:pPr marL="0" indent="0" algn="ctr"/>
            <a:r>
              <a:rPr lang="en-US" sz="1600" u="sng" dirty="0" smtClean="0">
                <a:cs typeface="Arial" charset="0"/>
              </a:rPr>
              <a:t>Hedging the quarterly interest payment on a floating rate loan that will occur on date t</a:t>
            </a:r>
            <a:r>
              <a:rPr lang="en-US" sz="1600" u="sng" baseline="-25000" dirty="0" smtClean="0">
                <a:cs typeface="Arial" charset="0"/>
              </a:rPr>
              <a:t>4</a:t>
            </a:r>
            <a:r>
              <a:rPr lang="en-US" sz="1600" u="sng" dirty="0" smtClean="0">
                <a:cs typeface="Arial" charset="0"/>
              </a:rPr>
              <a:t>.</a:t>
            </a:r>
          </a:p>
          <a:p>
            <a:pPr marL="0" indent="0" algn="ctr"/>
            <a:endParaRPr lang="en-US" sz="1100" u="sng" dirty="0">
              <a:cs typeface="Arial" charset="0"/>
            </a:endParaRPr>
          </a:p>
          <a:p>
            <a:pPr marL="0" indent="0"/>
            <a:r>
              <a:rPr lang="en-US" sz="1600" dirty="0">
                <a:cs typeface="Arial" charset="0"/>
              </a:rPr>
              <a:t>At </a:t>
            </a:r>
            <a:r>
              <a:rPr lang="en-US" sz="1600" b="1" dirty="0" smtClean="0">
                <a:cs typeface="Arial" charset="0"/>
              </a:rPr>
              <a:t>t</a:t>
            </a:r>
            <a:r>
              <a:rPr lang="en-US" sz="1600" b="1" baseline="-25000" dirty="0" smtClean="0">
                <a:cs typeface="Arial" charset="0"/>
              </a:rPr>
              <a:t>4</a:t>
            </a:r>
            <a:r>
              <a:rPr lang="en-US" sz="1600" dirty="0" smtClean="0">
                <a:cs typeface="Arial" charset="0"/>
              </a:rPr>
              <a:t> the cash flow will be: 	     (notional) x (rate at </a:t>
            </a:r>
            <a:r>
              <a:rPr lang="en-US" sz="1600" b="1" dirty="0" smtClean="0">
                <a:cs typeface="Arial" charset="0"/>
              </a:rPr>
              <a:t>t</a:t>
            </a:r>
            <a:r>
              <a:rPr lang="en-US" sz="1600" b="1" baseline="-25000" dirty="0" smtClean="0">
                <a:cs typeface="Arial" charset="0"/>
              </a:rPr>
              <a:t>3</a:t>
            </a:r>
            <a:r>
              <a:rPr lang="en-US" sz="1600" dirty="0" smtClean="0">
                <a:cs typeface="Arial" charset="0"/>
              </a:rPr>
              <a:t>) x (interval from </a:t>
            </a:r>
            <a:r>
              <a:rPr lang="en-US" sz="1600" b="1" dirty="0" smtClean="0">
                <a:cs typeface="Arial" charset="0"/>
              </a:rPr>
              <a:t>t</a:t>
            </a:r>
            <a:r>
              <a:rPr lang="en-US" sz="1600" b="1" baseline="-25000" dirty="0" smtClean="0">
                <a:cs typeface="Arial" charset="0"/>
              </a:rPr>
              <a:t>3</a:t>
            </a:r>
            <a:r>
              <a:rPr lang="en-US" sz="1600" b="1" dirty="0" smtClean="0">
                <a:cs typeface="Arial" charset="0"/>
              </a:rPr>
              <a:t> to t</a:t>
            </a:r>
            <a:r>
              <a:rPr lang="en-US" sz="1600" b="1" baseline="-25000" dirty="0" smtClean="0">
                <a:cs typeface="Arial" charset="0"/>
              </a:rPr>
              <a:t>4</a:t>
            </a:r>
            <a:r>
              <a:rPr lang="en-US" sz="1600" dirty="0" smtClean="0">
                <a:cs typeface="Arial" charset="0"/>
              </a:rPr>
              <a:t>) </a:t>
            </a:r>
          </a:p>
          <a:p>
            <a:pPr marL="0" indent="0"/>
            <a:r>
              <a:rPr lang="en-US" sz="1600" dirty="0" smtClean="0">
                <a:cs typeface="Arial" charset="0"/>
              </a:rPr>
              <a:t>At the current forward rate this is:      100,000,000 x 5.75% x 0.25    =    $1,437,500</a:t>
            </a:r>
          </a:p>
          <a:p>
            <a:pPr marL="0" indent="0"/>
            <a:endParaRPr lang="en-US" sz="1200" dirty="0" smtClean="0">
              <a:cs typeface="Arial" charset="0"/>
            </a:endParaRPr>
          </a:p>
          <a:p>
            <a:pPr marL="0" indent="0"/>
            <a:r>
              <a:rPr lang="en-US" sz="1600" dirty="0">
                <a:cs typeface="Arial" charset="0"/>
              </a:rPr>
              <a:t>WHEN IS THE UNCERTAINTY RESOLVED?  At </a:t>
            </a:r>
            <a:r>
              <a:rPr lang="en-US" sz="1600" b="1" dirty="0">
                <a:cs typeface="Arial" charset="0"/>
              </a:rPr>
              <a:t>t</a:t>
            </a:r>
            <a:r>
              <a:rPr lang="en-US" sz="1600" b="1" baseline="-25000" dirty="0">
                <a:cs typeface="Arial" charset="0"/>
              </a:rPr>
              <a:t>3</a:t>
            </a:r>
            <a:r>
              <a:rPr lang="en-US" sz="1600" dirty="0">
                <a:cs typeface="Arial" charset="0"/>
              </a:rPr>
              <a:t> when the interest rate that determines the size of the interest payment is set.  So we need </a:t>
            </a:r>
            <a:r>
              <a:rPr lang="en-US" sz="1600" dirty="0" smtClean="0">
                <a:cs typeface="Arial" charset="0"/>
              </a:rPr>
              <a:t>our </a:t>
            </a:r>
            <a:r>
              <a:rPr lang="en-US" sz="1600" dirty="0">
                <a:cs typeface="Arial" charset="0"/>
              </a:rPr>
              <a:t>hedge </a:t>
            </a:r>
            <a:r>
              <a:rPr lang="en-US" sz="1600" dirty="0" smtClean="0">
                <a:cs typeface="Arial" charset="0"/>
              </a:rPr>
              <a:t>to mature </a:t>
            </a:r>
            <a:r>
              <a:rPr lang="en-US" sz="1600" dirty="0">
                <a:cs typeface="Arial" charset="0"/>
              </a:rPr>
              <a:t>at </a:t>
            </a:r>
            <a:r>
              <a:rPr lang="en-US" sz="1600" b="1" dirty="0">
                <a:cs typeface="Arial" charset="0"/>
              </a:rPr>
              <a:t>t</a:t>
            </a:r>
            <a:r>
              <a:rPr lang="en-US" sz="1600" b="1" baseline="-25000" dirty="0">
                <a:cs typeface="Arial" charset="0"/>
              </a:rPr>
              <a:t>3</a:t>
            </a:r>
            <a:r>
              <a:rPr lang="en-US" sz="1600" dirty="0">
                <a:cs typeface="Arial" charset="0"/>
              </a:rPr>
              <a:t>.</a:t>
            </a:r>
          </a:p>
          <a:p>
            <a:pPr marL="0" indent="0"/>
            <a:endParaRPr lang="en-US" sz="1100" dirty="0">
              <a:cs typeface="Arial" charset="0"/>
            </a:endParaRPr>
          </a:p>
          <a:p>
            <a:pPr marL="0" indent="0"/>
            <a:r>
              <a:rPr lang="en-US" sz="1600" dirty="0" smtClean="0">
                <a:cs typeface="Arial" charset="0"/>
              </a:rPr>
              <a:t>Suppose the rate at </a:t>
            </a:r>
            <a:r>
              <a:rPr lang="en-US" sz="1600" b="1" dirty="0" smtClean="0">
                <a:cs typeface="Arial" charset="0"/>
              </a:rPr>
              <a:t>t</a:t>
            </a:r>
            <a:r>
              <a:rPr lang="en-US" sz="1600" b="1" baseline="-25000" dirty="0" smtClean="0">
                <a:cs typeface="Arial" charset="0"/>
              </a:rPr>
              <a:t>3</a:t>
            </a:r>
            <a:r>
              <a:rPr lang="en-US" sz="1600" dirty="0" smtClean="0">
                <a:cs typeface="Arial" charset="0"/>
              </a:rPr>
              <a:t> goes up 1 </a:t>
            </a:r>
            <a:r>
              <a:rPr lang="en-US" sz="1600" dirty="0" err="1" smtClean="0">
                <a:cs typeface="Arial" charset="0"/>
              </a:rPr>
              <a:t>b.p</a:t>
            </a:r>
            <a:r>
              <a:rPr lang="en-US" sz="1600" dirty="0" smtClean="0">
                <a:cs typeface="Arial" charset="0"/>
              </a:rPr>
              <a:t>.:  100,000,000 </a:t>
            </a:r>
            <a:r>
              <a:rPr lang="en-US" sz="1600" dirty="0">
                <a:cs typeface="Arial" charset="0"/>
              </a:rPr>
              <a:t>x </a:t>
            </a:r>
            <a:r>
              <a:rPr lang="en-US" sz="1600" dirty="0" smtClean="0">
                <a:cs typeface="Arial" charset="0"/>
              </a:rPr>
              <a:t>5.76% </a:t>
            </a:r>
            <a:r>
              <a:rPr lang="en-US" sz="1600" dirty="0">
                <a:cs typeface="Arial" charset="0"/>
              </a:rPr>
              <a:t>x 0.25    =    $</a:t>
            </a:r>
            <a:r>
              <a:rPr lang="en-US" sz="1600" dirty="0" smtClean="0">
                <a:cs typeface="Arial" charset="0"/>
              </a:rPr>
              <a:t>1,440,000</a:t>
            </a:r>
          </a:p>
          <a:p>
            <a:pPr marL="0" indent="0"/>
            <a:r>
              <a:rPr lang="en-US" sz="1600" dirty="0" smtClean="0">
                <a:cs typeface="Arial" charset="0"/>
              </a:rPr>
              <a:t>The DV01 as of </a:t>
            </a:r>
            <a:r>
              <a:rPr lang="en-US" sz="1600" b="1" dirty="0" smtClean="0">
                <a:cs typeface="Arial" charset="0"/>
              </a:rPr>
              <a:t>t</a:t>
            </a:r>
            <a:r>
              <a:rPr lang="en-US" sz="1600" b="1" baseline="-25000" dirty="0" smtClean="0">
                <a:cs typeface="Arial" charset="0"/>
              </a:rPr>
              <a:t>4</a:t>
            </a:r>
            <a:r>
              <a:rPr lang="en-US" sz="1600" dirty="0" smtClean="0">
                <a:cs typeface="Arial" charset="0"/>
              </a:rPr>
              <a:t> is therefore:	 $1,440,000  -  $1,437,500   =   $2500.</a:t>
            </a:r>
          </a:p>
          <a:p>
            <a:pPr marL="0" indent="0"/>
            <a:endParaRPr lang="en-US" sz="1600" dirty="0" smtClean="0">
              <a:cs typeface="Arial" charset="0"/>
            </a:endParaRPr>
          </a:p>
          <a:p>
            <a:pPr marL="0" indent="0"/>
            <a:r>
              <a:rPr lang="en-US" sz="1600" dirty="0" smtClean="0">
                <a:cs typeface="Arial" charset="0"/>
              </a:rPr>
              <a:t>To offset the risk, hedge with a $100 million FRA that fixes a rate for the period </a:t>
            </a:r>
            <a:r>
              <a:rPr lang="en-US" sz="1600" dirty="0">
                <a:cs typeface="Arial" charset="0"/>
              </a:rPr>
              <a:t>from </a:t>
            </a:r>
            <a:r>
              <a:rPr lang="en-US" sz="1600" b="1" dirty="0">
                <a:cs typeface="Arial" charset="0"/>
              </a:rPr>
              <a:t>t</a:t>
            </a:r>
            <a:r>
              <a:rPr lang="en-US" sz="1600" b="1" baseline="-25000" dirty="0">
                <a:cs typeface="Arial" charset="0"/>
              </a:rPr>
              <a:t>3</a:t>
            </a:r>
            <a:r>
              <a:rPr lang="en-US" sz="1600" b="1" dirty="0">
                <a:cs typeface="Arial" charset="0"/>
              </a:rPr>
              <a:t> to </a:t>
            </a:r>
            <a:r>
              <a:rPr lang="en-US" sz="1600" b="1" dirty="0" smtClean="0">
                <a:cs typeface="Arial" charset="0"/>
              </a:rPr>
              <a:t>t</a:t>
            </a:r>
            <a:r>
              <a:rPr lang="en-US" sz="1600" b="1" baseline="-25000" dirty="0" smtClean="0">
                <a:cs typeface="Arial" charset="0"/>
              </a:rPr>
              <a:t>4</a:t>
            </a:r>
            <a:r>
              <a:rPr lang="en-US" sz="1600" dirty="0">
                <a:cs typeface="Arial" charset="0"/>
              </a:rPr>
              <a:t>.</a:t>
            </a:r>
            <a:r>
              <a:rPr lang="en-US" sz="1600" dirty="0" smtClean="0">
                <a:cs typeface="Arial" charset="0"/>
              </a:rPr>
              <a:t>  But </a:t>
            </a:r>
            <a:r>
              <a:rPr lang="en-US" sz="1600" dirty="0">
                <a:cs typeface="Arial" charset="0"/>
              </a:rPr>
              <a:t>if the FRA's cash flow occurs at </a:t>
            </a:r>
            <a:r>
              <a:rPr lang="en-US" sz="1600" b="1" dirty="0">
                <a:cs typeface="Arial" charset="0"/>
              </a:rPr>
              <a:t>t</a:t>
            </a:r>
            <a:r>
              <a:rPr lang="en-US" sz="1600" b="1" baseline="-25000" dirty="0">
                <a:cs typeface="Arial" charset="0"/>
              </a:rPr>
              <a:t>3</a:t>
            </a:r>
            <a:r>
              <a:rPr lang="en-US" sz="1600" dirty="0">
                <a:cs typeface="Arial" charset="0"/>
              </a:rPr>
              <a:t>, the </a:t>
            </a:r>
            <a:r>
              <a:rPr lang="en-US" sz="1600" dirty="0" smtClean="0">
                <a:cs typeface="Arial" charset="0"/>
              </a:rPr>
              <a:t>timing of the cash flows </a:t>
            </a:r>
            <a:r>
              <a:rPr lang="en-US" sz="1600" dirty="0">
                <a:cs typeface="Arial" charset="0"/>
              </a:rPr>
              <a:t>doesn't match up.  </a:t>
            </a:r>
            <a:endParaRPr lang="en-US" sz="1600" dirty="0" smtClean="0">
              <a:cs typeface="Arial" charset="0"/>
            </a:endParaRPr>
          </a:p>
          <a:p>
            <a:pPr marL="0" indent="0"/>
            <a:endParaRPr lang="en-US" sz="1100" dirty="0" smtClean="0">
              <a:cs typeface="Arial" charset="0"/>
            </a:endParaRPr>
          </a:p>
          <a:p>
            <a:pPr marL="0" indent="0"/>
            <a:r>
              <a:rPr lang="en-US" sz="1600" dirty="0" smtClean="0">
                <a:cs typeface="Arial" charset="0"/>
              </a:rPr>
              <a:t>Real world FRAs are often designed so that a perfect hedge of the interest payment is possible.  When date </a:t>
            </a:r>
            <a:r>
              <a:rPr lang="en-US" sz="1600" b="1" dirty="0" smtClean="0">
                <a:cs typeface="Arial" charset="0"/>
              </a:rPr>
              <a:t>t</a:t>
            </a:r>
            <a:r>
              <a:rPr lang="en-US" sz="1600" b="1" baseline="-25000" dirty="0" smtClean="0">
                <a:cs typeface="Arial" charset="0"/>
              </a:rPr>
              <a:t>3</a:t>
            </a:r>
            <a:r>
              <a:rPr lang="en-US" sz="1600" dirty="0" smtClean="0">
                <a:cs typeface="Arial" charset="0"/>
              </a:rPr>
              <a:t> arrives, the payoff on the FRA is set equal to the </a:t>
            </a:r>
            <a:r>
              <a:rPr lang="en-US" sz="1600" u="sng" dirty="0" smtClean="0">
                <a:cs typeface="Arial" charset="0"/>
              </a:rPr>
              <a:t>present value</a:t>
            </a:r>
            <a:r>
              <a:rPr lang="en-US" sz="1600" dirty="0" smtClean="0">
                <a:cs typeface="Arial" charset="0"/>
              </a:rPr>
              <a:t> of  </a:t>
            </a:r>
          </a:p>
          <a:p>
            <a:pPr marL="0" indent="0"/>
            <a:r>
              <a:rPr lang="en-US" sz="1600" dirty="0" smtClean="0">
                <a:cs typeface="Arial" charset="0"/>
              </a:rPr>
              <a:t>(r</a:t>
            </a:r>
            <a:r>
              <a:rPr lang="en-US" sz="1600" baseline="-25000" dirty="0" smtClean="0">
                <a:cs typeface="Arial" charset="0"/>
              </a:rPr>
              <a:t>t3</a:t>
            </a:r>
            <a:r>
              <a:rPr lang="en-US" sz="1600" dirty="0" smtClean="0">
                <a:cs typeface="Arial" charset="0"/>
              </a:rPr>
              <a:t> – s), where s is the strike rate on the FRA.  The discounting is done at the </a:t>
            </a:r>
            <a:r>
              <a:rPr lang="en-US" sz="1600" b="1" dirty="0" smtClean="0">
                <a:cs typeface="Arial" charset="0"/>
              </a:rPr>
              <a:t>t</a:t>
            </a:r>
            <a:r>
              <a:rPr lang="en-US" sz="1600" b="1" baseline="-25000" dirty="0" smtClean="0">
                <a:cs typeface="Arial" charset="0"/>
              </a:rPr>
              <a:t>3 </a:t>
            </a:r>
            <a:r>
              <a:rPr lang="en-US" sz="1600" dirty="0" smtClean="0">
                <a:cs typeface="Arial" charset="0"/>
              </a:rPr>
              <a:t>market rate r</a:t>
            </a:r>
            <a:r>
              <a:rPr lang="en-US" sz="1600" baseline="-25000" dirty="0" smtClean="0">
                <a:cs typeface="Arial" charset="0"/>
              </a:rPr>
              <a:t>t3</a:t>
            </a:r>
            <a:r>
              <a:rPr lang="en-US" sz="1600" dirty="0" smtClean="0">
                <a:cs typeface="Arial" charset="0"/>
              </a:rPr>
              <a:t>.  That way the cash flow on the FRA exactly offsets the extra interest above the strike rate s that is caused by the realized rate r</a:t>
            </a:r>
            <a:r>
              <a:rPr lang="en-US" sz="1600" baseline="-25000" dirty="0" smtClean="0">
                <a:cs typeface="Arial" charset="0"/>
              </a:rPr>
              <a:t>t3</a:t>
            </a:r>
            <a:endParaRPr lang="en-US" sz="1600" dirty="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053449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12</a:t>
            </a:fld>
            <a:endParaRPr lang="en-US" sz="900"/>
          </a:p>
        </p:txBody>
      </p:sp>
      <p:sp>
        <p:nvSpPr>
          <p:cNvPr id="22532" name="Rectangle 2"/>
          <p:cNvSpPr>
            <a:spLocks noGrp="1" noChangeArrowheads="1"/>
          </p:cNvSpPr>
          <p:nvPr>
            <p:ph type="title"/>
          </p:nvPr>
        </p:nvSpPr>
        <p:spPr/>
        <p:txBody>
          <a:bodyPr/>
          <a:lstStyle/>
          <a:p>
            <a:r>
              <a:rPr lang="en-US" dirty="0"/>
              <a:t>Interest Rate Derivatives and Interest Rate Models</a:t>
            </a:r>
            <a:endParaRPr lang="en-US" dirty="0" smtClean="0"/>
          </a:p>
        </p:txBody>
      </p:sp>
      <p:sp>
        <p:nvSpPr>
          <p:cNvPr id="596995" name="Rectangle 3"/>
          <p:cNvSpPr>
            <a:spLocks noGrp="1" noChangeArrowheads="1"/>
          </p:cNvSpPr>
          <p:nvPr>
            <p:ph type="body" idx="1"/>
          </p:nvPr>
        </p:nvSpPr>
        <p:spPr/>
        <p:txBody>
          <a:bodyPr/>
          <a:lstStyle/>
          <a:p>
            <a:pPr marL="0" indent="0" algn="ctr"/>
            <a:r>
              <a:rPr lang="en-US" sz="1600" b="1" u="sng" dirty="0" smtClean="0">
                <a:cs typeface="Arial" charset="0"/>
              </a:rPr>
              <a:t>Hedging with Eurodollar Futures</a:t>
            </a:r>
            <a:r>
              <a:rPr lang="en-US" sz="1600" dirty="0" smtClean="0">
                <a:cs typeface="Arial" charset="0"/>
              </a:rPr>
              <a:t>  </a:t>
            </a:r>
          </a:p>
          <a:p>
            <a:pPr marL="0" indent="0" algn="ctr"/>
            <a:r>
              <a:rPr lang="en-US" sz="1600" u="sng" dirty="0" smtClean="0">
                <a:cs typeface="Arial" charset="0"/>
              </a:rPr>
              <a:t>Hedging the quarterly interest payment on a floating rate loan that will occur on date t</a:t>
            </a:r>
            <a:r>
              <a:rPr lang="en-US" sz="1600" u="sng" baseline="-25000" dirty="0" smtClean="0">
                <a:cs typeface="Arial" charset="0"/>
              </a:rPr>
              <a:t>4</a:t>
            </a:r>
            <a:r>
              <a:rPr lang="en-US" sz="1600" u="sng" dirty="0" smtClean="0">
                <a:cs typeface="Arial" charset="0"/>
              </a:rPr>
              <a:t>.</a:t>
            </a:r>
          </a:p>
          <a:p>
            <a:pPr marL="0" indent="0" algn="ctr"/>
            <a:endParaRPr lang="en-US" sz="1100" u="sng" dirty="0">
              <a:cs typeface="Arial" charset="0"/>
            </a:endParaRPr>
          </a:p>
          <a:p>
            <a:pPr marL="0" indent="0"/>
            <a:r>
              <a:rPr lang="en-US" sz="1600" dirty="0">
                <a:cs typeface="Arial" charset="0"/>
              </a:rPr>
              <a:t>At </a:t>
            </a:r>
            <a:r>
              <a:rPr lang="en-US" sz="1600" b="1" dirty="0" smtClean="0">
                <a:cs typeface="Arial" charset="0"/>
              </a:rPr>
              <a:t>t</a:t>
            </a:r>
            <a:r>
              <a:rPr lang="en-US" sz="1600" b="1" baseline="-25000" dirty="0" smtClean="0">
                <a:cs typeface="Arial" charset="0"/>
              </a:rPr>
              <a:t>4</a:t>
            </a:r>
            <a:r>
              <a:rPr lang="en-US" sz="1600" dirty="0" smtClean="0">
                <a:cs typeface="Arial" charset="0"/>
              </a:rPr>
              <a:t> the cash flow will be:      100,000,000 x 5.75% x 0.25    =    $1,437,500</a:t>
            </a:r>
          </a:p>
          <a:p>
            <a:pPr marL="0" indent="0"/>
            <a:endParaRPr lang="en-US" sz="1200" dirty="0" smtClean="0">
              <a:cs typeface="Arial" charset="0"/>
            </a:endParaRPr>
          </a:p>
          <a:p>
            <a:pPr marL="0" indent="0"/>
            <a:r>
              <a:rPr lang="en-US" sz="1600" dirty="0" smtClean="0">
                <a:cs typeface="Arial" charset="0"/>
              </a:rPr>
              <a:t>The uncertainty is resolved at </a:t>
            </a:r>
            <a:r>
              <a:rPr lang="en-US" sz="1600" b="1" dirty="0">
                <a:cs typeface="Arial" charset="0"/>
              </a:rPr>
              <a:t>t</a:t>
            </a:r>
            <a:r>
              <a:rPr lang="en-US" sz="1600" b="1" baseline="-25000" dirty="0">
                <a:cs typeface="Arial" charset="0"/>
              </a:rPr>
              <a:t>3</a:t>
            </a:r>
            <a:r>
              <a:rPr lang="en-US" sz="1600" dirty="0">
                <a:cs typeface="Arial" charset="0"/>
              </a:rPr>
              <a:t> </a:t>
            </a:r>
            <a:r>
              <a:rPr lang="en-US" sz="1600" dirty="0" smtClean="0">
                <a:cs typeface="Arial" charset="0"/>
              </a:rPr>
              <a:t>so </a:t>
            </a:r>
            <a:r>
              <a:rPr lang="en-US" sz="1600" dirty="0">
                <a:cs typeface="Arial" charset="0"/>
              </a:rPr>
              <a:t>we </a:t>
            </a:r>
            <a:r>
              <a:rPr lang="en-US" sz="1600" dirty="0" smtClean="0">
                <a:cs typeface="Arial" charset="0"/>
              </a:rPr>
              <a:t>use the futures contract that matures at </a:t>
            </a:r>
            <a:r>
              <a:rPr lang="en-US" sz="1600" b="1" dirty="0" smtClean="0">
                <a:cs typeface="Arial" charset="0"/>
              </a:rPr>
              <a:t>t</a:t>
            </a:r>
            <a:r>
              <a:rPr lang="en-US" sz="1600" b="1" baseline="-25000" dirty="0" smtClean="0">
                <a:cs typeface="Arial" charset="0"/>
              </a:rPr>
              <a:t>3</a:t>
            </a:r>
            <a:r>
              <a:rPr lang="en-US" sz="1600" dirty="0">
                <a:cs typeface="Arial" charset="0"/>
              </a:rPr>
              <a:t> </a:t>
            </a:r>
            <a:r>
              <a:rPr lang="en-US" sz="1600" dirty="0" smtClean="0">
                <a:cs typeface="Arial" charset="0"/>
              </a:rPr>
              <a:t>(or immediately after).</a:t>
            </a:r>
            <a:endParaRPr lang="en-US" sz="1600" dirty="0">
              <a:cs typeface="Arial" charset="0"/>
            </a:endParaRPr>
          </a:p>
          <a:p>
            <a:pPr marL="0" indent="0"/>
            <a:endParaRPr lang="en-US" sz="1100" dirty="0">
              <a:cs typeface="Arial" charset="0"/>
            </a:endParaRPr>
          </a:p>
          <a:p>
            <a:pPr marL="0" indent="0"/>
            <a:r>
              <a:rPr lang="en-US" sz="1600" dirty="0" smtClean="0">
                <a:cs typeface="Arial" charset="0"/>
              </a:rPr>
              <a:t>The DV01 on the loan payment as of </a:t>
            </a:r>
            <a:r>
              <a:rPr lang="en-US" sz="1600" b="1" dirty="0" smtClean="0">
                <a:cs typeface="Arial" charset="0"/>
              </a:rPr>
              <a:t>t</a:t>
            </a:r>
            <a:r>
              <a:rPr lang="en-US" sz="1600" b="1" baseline="-25000" dirty="0" smtClean="0">
                <a:cs typeface="Arial" charset="0"/>
              </a:rPr>
              <a:t>4</a:t>
            </a:r>
            <a:r>
              <a:rPr lang="en-US" sz="1600" dirty="0" smtClean="0">
                <a:cs typeface="Arial" charset="0"/>
              </a:rPr>
              <a:t> is :	    $2500.</a:t>
            </a:r>
          </a:p>
          <a:p>
            <a:pPr marL="0" indent="0"/>
            <a:r>
              <a:rPr lang="en-US" sz="1600" dirty="0" smtClean="0">
                <a:cs typeface="Arial" charset="0"/>
              </a:rPr>
              <a:t>The DV01 on a Eurodollar futures contract (as of </a:t>
            </a:r>
            <a:r>
              <a:rPr lang="en-US" sz="1600" b="1" dirty="0" smtClean="0">
                <a:cs typeface="Arial" charset="0"/>
              </a:rPr>
              <a:t>t</a:t>
            </a:r>
            <a:r>
              <a:rPr lang="en-US" sz="1600" b="1" baseline="-25000" dirty="0" smtClean="0">
                <a:cs typeface="Arial" charset="0"/>
              </a:rPr>
              <a:t>0</a:t>
            </a:r>
            <a:r>
              <a:rPr lang="en-US" sz="1600" dirty="0" smtClean="0">
                <a:cs typeface="Arial" charset="0"/>
              </a:rPr>
              <a:t> ) is : $25.</a:t>
            </a:r>
          </a:p>
          <a:p>
            <a:pPr marL="0" indent="0"/>
            <a:endParaRPr lang="en-US" sz="1600" dirty="0" smtClean="0">
              <a:cs typeface="Arial" charset="0"/>
            </a:endParaRPr>
          </a:p>
          <a:p>
            <a:pPr marL="0" indent="0"/>
            <a:r>
              <a:rPr lang="en-US" sz="1600" dirty="0" smtClean="0">
                <a:cs typeface="Arial" charset="0"/>
              </a:rPr>
              <a:t>If the futures price changes, the futures cash flow begins immediately.  To bring the $2500 loan DV01 back to the present, multiply by the </a:t>
            </a:r>
            <a:r>
              <a:rPr lang="en-US" sz="1600" b="1" dirty="0" smtClean="0">
                <a:cs typeface="Arial" charset="0"/>
              </a:rPr>
              <a:t>t</a:t>
            </a:r>
            <a:r>
              <a:rPr lang="en-US" sz="1600" b="1" baseline="-25000" dirty="0" smtClean="0">
                <a:cs typeface="Arial" charset="0"/>
              </a:rPr>
              <a:t>4</a:t>
            </a:r>
            <a:r>
              <a:rPr lang="en-US" sz="1600" dirty="0" smtClean="0">
                <a:cs typeface="Arial" charset="0"/>
              </a:rPr>
              <a:t> discount factor  0.94801 to get </a:t>
            </a:r>
          </a:p>
          <a:p>
            <a:pPr marL="0" indent="0"/>
            <a:endParaRPr lang="en-US" sz="1600" dirty="0" smtClean="0">
              <a:cs typeface="Arial" charset="0"/>
            </a:endParaRPr>
          </a:p>
          <a:p>
            <a:pPr marL="0" indent="0"/>
            <a:r>
              <a:rPr lang="en-US" sz="1600" dirty="0" smtClean="0">
                <a:cs typeface="Arial" charset="0"/>
              </a:rPr>
              <a:t>The DV01 on the loan payment as of </a:t>
            </a:r>
            <a:r>
              <a:rPr lang="en-US" sz="1600" b="1" dirty="0" smtClean="0">
                <a:cs typeface="Arial" charset="0"/>
              </a:rPr>
              <a:t>t</a:t>
            </a:r>
            <a:r>
              <a:rPr lang="en-US" sz="1600" b="1" baseline="-25000" dirty="0" smtClean="0">
                <a:cs typeface="Arial" charset="0"/>
              </a:rPr>
              <a:t>0</a:t>
            </a:r>
            <a:r>
              <a:rPr lang="en-US" sz="1600" dirty="0" smtClean="0">
                <a:cs typeface="Arial" charset="0"/>
              </a:rPr>
              <a:t> is :	    $2500 x 0.98401  =  $2370.</a:t>
            </a:r>
          </a:p>
          <a:p>
            <a:pPr marL="0" indent="0"/>
            <a:r>
              <a:rPr lang="en-US" sz="1600" dirty="0">
                <a:cs typeface="Arial" charset="0"/>
              </a:rPr>
              <a:t>The DV01 </a:t>
            </a:r>
            <a:r>
              <a:rPr lang="en-US" sz="1600" dirty="0" smtClean="0">
                <a:cs typeface="Arial" charset="0"/>
              </a:rPr>
              <a:t>on a Euro$ future is (as </a:t>
            </a:r>
            <a:r>
              <a:rPr lang="en-US" sz="1600" dirty="0">
                <a:cs typeface="Arial" charset="0"/>
              </a:rPr>
              <a:t>of </a:t>
            </a:r>
            <a:r>
              <a:rPr lang="en-US" sz="1600" b="1" dirty="0">
                <a:cs typeface="Arial" charset="0"/>
              </a:rPr>
              <a:t>t</a:t>
            </a:r>
            <a:r>
              <a:rPr lang="en-US" sz="1600" b="1" baseline="-25000" dirty="0">
                <a:cs typeface="Arial" charset="0"/>
              </a:rPr>
              <a:t>0</a:t>
            </a:r>
            <a:r>
              <a:rPr lang="en-US" sz="1600" dirty="0">
                <a:cs typeface="Arial" charset="0"/>
              </a:rPr>
              <a:t> </a:t>
            </a:r>
            <a:r>
              <a:rPr lang="en-US" sz="1600" dirty="0" smtClean="0">
                <a:cs typeface="Arial" charset="0"/>
              </a:rPr>
              <a:t>):</a:t>
            </a:r>
            <a:r>
              <a:rPr lang="en-US" sz="1600" dirty="0">
                <a:cs typeface="Arial" charset="0"/>
              </a:rPr>
              <a:t>	    $</a:t>
            </a:r>
            <a:r>
              <a:rPr lang="en-US" sz="1600" dirty="0" smtClean="0">
                <a:cs typeface="Arial" charset="0"/>
              </a:rPr>
              <a:t>25</a:t>
            </a:r>
            <a:endParaRPr lang="en-US" sz="1600" dirty="0">
              <a:cs typeface="Arial" charset="0"/>
            </a:endParaRPr>
          </a:p>
          <a:p>
            <a:pPr marL="0" indent="0"/>
            <a:endParaRPr lang="en-US" sz="1050" dirty="0" smtClean="0">
              <a:cs typeface="Arial" charset="0"/>
            </a:endParaRPr>
          </a:p>
          <a:p>
            <a:pPr marL="0" indent="0"/>
            <a:r>
              <a:rPr lang="en-US" sz="1600" dirty="0" smtClean="0">
                <a:cs typeface="Arial" charset="0"/>
              </a:rPr>
              <a:t>Hedge the interest on the $100 million loan with:  </a:t>
            </a:r>
          </a:p>
          <a:p>
            <a:pPr marL="0" indent="0"/>
            <a:r>
              <a:rPr lang="en-US" sz="1600" dirty="0" smtClean="0">
                <a:cs typeface="Arial" charset="0"/>
              </a:rPr>
              <a:t>	(2370 / 25)  =  94.8 ==&gt; 95 </a:t>
            </a:r>
            <a:r>
              <a:rPr lang="en-US" sz="1600" b="1" dirty="0" smtClean="0">
                <a:cs typeface="Arial" charset="0"/>
              </a:rPr>
              <a:t>t</a:t>
            </a:r>
            <a:r>
              <a:rPr lang="en-US" sz="1600" b="1" baseline="-25000" dirty="0" smtClean="0">
                <a:cs typeface="Arial" charset="0"/>
              </a:rPr>
              <a:t>3</a:t>
            </a:r>
            <a:r>
              <a:rPr lang="en-US" sz="1600" dirty="0" smtClean="0">
                <a:cs typeface="Arial" charset="0"/>
              </a:rPr>
              <a:t> Eurodollar futures contracts.</a:t>
            </a:r>
          </a:p>
          <a:p>
            <a:pPr marL="0" indent="0"/>
            <a:r>
              <a:rPr lang="en-US" sz="1600" dirty="0" smtClean="0">
                <a:cs typeface="Arial" charset="0"/>
              </a:rPr>
              <a:t>The extra discounting needed when hedging with futures is called </a:t>
            </a:r>
            <a:r>
              <a:rPr lang="en-US" sz="1600" b="1" dirty="0" smtClean="0">
                <a:cs typeface="Arial" charset="0"/>
              </a:rPr>
              <a:t>"tailing the hedge"</a:t>
            </a:r>
            <a:r>
              <a:rPr lang="en-US" sz="1600" dirty="0" smtClean="0">
                <a:cs typeface="Arial" charset="0"/>
              </a:rPr>
              <a:t>.</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590043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074297A-5031-4220-98E9-BAC580661451}" type="slidenum">
              <a:rPr lang="en-US"/>
              <a:pPr/>
              <a:t>13</a:t>
            </a:fld>
            <a:endParaRPr lang="en-US"/>
          </a:p>
        </p:txBody>
      </p:sp>
      <p:sp>
        <p:nvSpPr>
          <p:cNvPr id="747522" name="Rectangle 2"/>
          <p:cNvSpPr>
            <a:spLocks noGrp="1" noChangeArrowheads="1"/>
          </p:cNvSpPr>
          <p:nvPr>
            <p:ph type="title"/>
          </p:nvPr>
        </p:nvSpPr>
        <p:spPr/>
        <p:txBody>
          <a:bodyPr/>
          <a:lstStyle/>
          <a:p>
            <a:r>
              <a:rPr lang="en-US" dirty="0"/>
              <a:t>Interest Rate Derivatives and Interest Rate Models</a:t>
            </a:r>
          </a:p>
        </p:txBody>
      </p:sp>
      <p:sp>
        <p:nvSpPr>
          <p:cNvPr id="747523" name="Rectangle 3"/>
          <p:cNvSpPr>
            <a:spLocks noGrp="1" noChangeArrowheads="1"/>
          </p:cNvSpPr>
          <p:nvPr>
            <p:ph type="body" idx="1"/>
          </p:nvPr>
        </p:nvSpPr>
        <p:spPr>
          <a:xfrm>
            <a:off x="685800" y="986970"/>
            <a:ext cx="7772400" cy="5337629"/>
          </a:xfrm>
        </p:spPr>
        <p:txBody>
          <a:bodyPr/>
          <a:lstStyle/>
          <a:p>
            <a:pPr algn="ctr"/>
            <a:r>
              <a:rPr lang="en-US" u="sng" dirty="0" smtClean="0">
                <a:cs typeface="Arial" charset="0"/>
              </a:rPr>
              <a:t>What </a:t>
            </a:r>
            <a:r>
              <a:rPr lang="en-US" u="sng" dirty="0">
                <a:cs typeface="Arial" charset="0"/>
              </a:rPr>
              <a:t>is a Swap?</a:t>
            </a:r>
          </a:p>
          <a:p>
            <a:endParaRPr lang="en-US" dirty="0">
              <a:cs typeface="Arial" charset="0"/>
            </a:endParaRPr>
          </a:p>
          <a:p>
            <a:r>
              <a:rPr lang="en-US" sz="1600" dirty="0">
                <a:cs typeface="Arial" charset="0"/>
              </a:rPr>
              <a:t>A Swap is an agreement between two counterparties to exchange periodic cash payments in the future, based on some prespecified formula.</a:t>
            </a:r>
          </a:p>
          <a:p>
            <a:endParaRPr lang="en-US" sz="1600" dirty="0">
              <a:cs typeface="Arial" charset="0"/>
            </a:endParaRPr>
          </a:p>
          <a:p>
            <a:r>
              <a:rPr lang="en-US" sz="1600" dirty="0">
                <a:cs typeface="Arial" charset="0"/>
              </a:rPr>
              <a:t>Key features:</a:t>
            </a:r>
          </a:p>
          <a:p>
            <a:pPr lvl="1"/>
            <a:r>
              <a:rPr lang="en-US" dirty="0">
                <a:cs typeface="Arial" charset="0"/>
              </a:rPr>
              <a:t>agreement between counterparties: a swap is a kind of over-the-counter derivative;</a:t>
            </a:r>
          </a:p>
          <a:p>
            <a:pPr lvl="1"/>
            <a:r>
              <a:rPr lang="en-US" dirty="0">
                <a:cs typeface="Arial" charset="0"/>
              </a:rPr>
              <a:t>cash flows are exchanged: both counterparties have a liability to pay (although only the net difference actually changes hands);</a:t>
            </a:r>
          </a:p>
          <a:p>
            <a:pPr lvl="1"/>
            <a:r>
              <a:rPr lang="en-US" dirty="0">
                <a:cs typeface="Arial" charset="0"/>
              </a:rPr>
              <a:t>periodic: a swap normally entails a sequence of future payments</a:t>
            </a:r>
            <a:r>
              <a:rPr lang="en-US" dirty="0" smtClean="0">
                <a:cs typeface="Arial" charset="0"/>
              </a:rPr>
              <a:t>.</a:t>
            </a:r>
          </a:p>
          <a:p>
            <a:pPr lvl="1"/>
            <a:r>
              <a:rPr lang="en-US" dirty="0" smtClean="0">
                <a:cs typeface="Arial" charset="0"/>
              </a:rPr>
              <a:t>under Dodd-Frank regulations, swaps with standard features may be set up OTC, but they now must be cleared through a Central Clearing </a:t>
            </a:r>
            <a:r>
              <a:rPr lang="en-US" dirty="0" err="1" smtClean="0">
                <a:cs typeface="Arial" charset="0"/>
              </a:rPr>
              <a:t>CounterParty</a:t>
            </a:r>
            <a:r>
              <a:rPr lang="en-US" dirty="0" smtClean="0">
                <a:cs typeface="Arial" charset="0"/>
              </a:rPr>
              <a:t> (CCP)</a:t>
            </a:r>
            <a:endParaRPr lang="en-US" dirty="0">
              <a:cs typeface="Arial" charset="0"/>
            </a:endParaRPr>
          </a:p>
          <a:p>
            <a:endParaRPr lang="en-US" sz="1600" dirty="0">
              <a:cs typeface="Arial" charset="0"/>
            </a:endParaRPr>
          </a:p>
          <a:p>
            <a:r>
              <a:rPr lang="en-US" sz="1600" dirty="0">
                <a:cs typeface="Arial" charset="0"/>
              </a:rPr>
              <a:t>The most common type of swap is a fixed-for-floating interest rate swap</a:t>
            </a:r>
            <a:r>
              <a:rPr lang="en-US" sz="1600" dirty="0" smtClean="0">
                <a:cs typeface="Arial" charset="0"/>
              </a:rPr>
              <a:t>.</a:t>
            </a:r>
          </a:p>
          <a:p>
            <a:endParaRPr lang="en-US" sz="1600" dirty="0">
              <a:cs typeface="Arial" charset="0"/>
            </a:endParaRPr>
          </a:p>
          <a:p>
            <a:r>
              <a:rPr lang="en-US" sz="1600" dirty="0" smtClean="0">
                <a:cs typeface="Arial" charset="0"/>
              </a:rPr>
              <a:t>(Note that in recent years, the word "swap" has come to be used more broadly than this.  In some contexts, a "swap" is just another term for a forward contract.  </a:t>
            </a:r>
            <a:r>
              <a:rPr lang="en-US" sz="1600" u="sng" dirty="0" smtClean="0">
                <a:cs typeface="Arial" charset="0"/>
              </a:rPr>
              <a:t>Interest rate swaps</a:t>
            </a:r>
            <a:r>
              <a:rPr lang="en-US" sz="1600" dirty="0" smtClean="0">
                <a:cs typeface="Arial" charset="0"/>
              </a:rPr>
              <a:t> are as described in the next few slides.)</a:t>
            </a:r>
            <a:endParaRPr lang="en-US" sz="1600" dirty="0">
              <a:cs typeface="Arial" charset="0"/>
            </a:endParaRP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93730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5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75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752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752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752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4752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4752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475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3" grpId="0" build="p" bldLvl="2"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F91B7C64-0987-4784-91B0-F90916F6A1A7}" type="slidenum">
              <a:rPr lang="en-US"/>
              <a:pPr/>
              <a:t>14</a:t>
            </a:fld>
            <a:endParaRPr lang="en-US"/>
          </a:p>
        </p:txBody>
      </p:sp>
      <p:sp>
        <p:nvSpPr>
          <p:cNvPr id="748546" name="Rectangle 2"/>
          <p:cNvSpPr>
            <a:spLocks noGrp="1" noChangeArrowheads="1"/>
          </p:cNvSpPr>
          <p:nvPr>
            <p:ph type="title"/>
          </p:nvPr>
        </p:nvSpPr>
        <p:spPr/>
        <p:txBody>
          <a:bodyPr/>
          <a:lstStyle/>
          <a:p>
            <a:r>
              <a:rPr lang="en-US" dirty="0"/>
              <a:t>Interest Rate Derivatives and Interest Rate Models</a:t>
            </a:r>
          </a:p>
        </p:txBody>
      </p:sp>
      <p:sp>
        <p:nvSpPr>
          <p:cNvPr id="748547" name="Rectangle 3"/>
          <p:cNvSpPr>
            <a:spLocks noGrp="1" noChangeArrowheads="1"/>
          </p:cNvSpPr>
          <p:nvPr>
            <p:ph type="body" idx="1"/>
          </p:nvPr>
        </p:nvSpPr>
        <p:spPr/>
        <p:txBody>
          <a:bodyPr/>
          <a:lstStyle/>
          <a:p>
            <a:pPr algn="ctr"/>
            <a:endParaRPr lang="en-US" u="sng" dirty="0">
              <a:cs typeface="Arial" charset="0"/>
            </a:endParaRPr>
          </a:p>
          <a:p>
            <a:pPr algn="ctr"/>
            <a:r>
              <a:rPr lang="en-US" u="sng" dirty="0">
                <a:cs typeface="Arial" charset="0"/>
              </a:rPr>
              <a:t>Example of a Swap</a:t>
            </a:r>
          </a:p>
          <a:p>
            <a:endParaRPr lang="en-US" sz="1600" dirty="0">
              <a:cs typeface="Arial" charset="0"/>
            </a:endParaRPr>
          </a:p>
          <a:p>
            <a:r>
              <a:rPr lang="en-US" sz="1600" dirty="0">
                <a:cs typeface="Arial" charset="0"/>
              </a:rPr>
              <a:t>The counterparties A and B agree that every 6 months for the next 3 years, A will pay to B the interest on a "notional" principal amount of $100 million at the fixed rate of 10%.  B will simultaneously pay to A the interest on the same notional $100 million at a floating interest rate equal to 6-month LIBOR (as of the beginning of each 6 month period) plus 50 basis points.  In practice, the two cash flows are netted and the counterparty with the larger liability simply pays the net difference to the other counterparty.</a:t>
            </a:r>
          </a:p>
          <a:p>
            <a:endParaRPr lang="en-US" sz="1600" dirty="0">
              <a:cs typeface="Arial" charset="0"/>
            </a:endParaRPr>
          </a:p>
          <a:p>
            <a:r>
              <a:rPr lang="en-US" sz="1600" u="sng" dirty="0">
                <a:cs typeface="Arial" charset="0"/>
              </a:rPr>
              <a:t>Important point</a:t>
            </a:r>
          </a:p>
          <a:p>
            <a:r>
              <a:rPr lang="en-US" sz="1600" dirty="0">
                <a:cs typeface="Arial" charset="0"/>
              </a:rPr>
              <a:t>The $100 million notional principal never changes hands and is never at risk.  Its purpose is only to turn an interest rate into a dollar payment amount.</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95352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8547">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85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lide Number Placeholder 4"/>
          <p:cNvSpPr>
            <a:spLocks noGrp="1"/>
          </p:cNvSpPr>
          <p:nvPr>
            <p:ph type="sldNum" sz="quarter" idx="11"/>
          </p:nvPr>
        </p:nvSpPr>
        <p:spPr/>
        <p:txBody>
          <a:bodyPr/>
          <a:lstStyle/>
          <a:p>
            <a:fld id="{34813CEA-0547-4337-919D-FF28ED9A2262}" type="slidenum">
              <a:rPr lang="en-US"/>
              <a:pPr/>
              <a:t>15</a:t>
            </a:fld>
            <a:endParaRPr lang="en-US"/>
          </a:p>
        </p:txBody>
      </p:sp>
      <p:sp>
        <p:nvSpPr>
          <p:cNvPr id="749570" name="Rectangle 2"/>
          <p:cNvSpPr>
            <a:spLocks noGrp="1" noChangeArrowheads="1"/>
          </p:cNvSpPr>
          <p:nvPr>
            <p:ph type="title"/>
          </p:nvPr>
        </p:nvSpPr>
        <p:spPr/>
        <p:txBody>
          <a:bodyPr/>
          <a:lstStyle/>
          <a:p>
            <a:r>
              <a:rPr lang="en-US" dirty="0"/>
              <a:t>Interest Rate Derivatives and Interest Rate Models</a:t>
            </a:r>
          </a:p>
        </p:txBody>
      </p:sp>
      <p:sp>
        <p:nvSpPr>
          <p:cNvPr id="749571" name="Rectangle 3"/>
          <p:cNvSpPr>
            <a:spLocks noGrp="1" noChangeArrowheads="1"/>
          </p:cNvSpPr>
          <p:nvPr>
            <p:ph type="body" idx="1"/>
          </p:nvPr>
        </p:nvSpPr>
        <p:spPr/>
        <p:txBody>
          <a:bodyPr/>
          <a:lstStyle/>
          <a:p>
            <a:pPr algn="ctr"/>
            <a:r>
              <a:rPr lang="en-US" u="sng">
                <a:cs typeface="Arial" charset="0"/>
              </a:rPr>
              <a:t>Sample Swap Payment Schedule</a:t>
            </a:r>
          </a:p>
          <a:p>
            <a:pPr algn="ctr"/>
            <a:endParaRPr lang="en-US" u="sng">
              <a:cs typeface="Arial" charset="0"/>
            </a:endParaRPr>
          </a:p>
          <a:p>
            <a:pPr algn="ctr"/>
            <a:endParaRPr lang="en-US">
              <a:cs typeface="Arial" charset="0"/>
            </a:endParaRPr>
          </a:p>
        </p:txBody>
      </p:sp>
      <p:graphicFrame>
        <p:nvGraphicFramePr>
          <p:cNvPr id="749572" name="Group 4"/>
          <p:cNvGraphicFramePr>
            <a:graphicFrameLocks noGrp="1"/>
          </p:cNvGraphicFramePr>
          <p:nvPr/>
        </p:nvGraphicFramePr>
        <p:xfrm>
          <a:off x="698500" y="1435100"/>
          <a:ext cx="7747000" cy="4653280"/>
        </p:xfrm>
        <a:graphic>
          <a:graphicData uri="http://schemas.openxmlformats.org/drawingml/2006/table">
            <a:tbl>
              <a:tblPr/>
              <a:tblGrid>
                <a:gridCol w="1108075">
                  <a:extLst>
                    <a:ext uri="{9D8B030D-6E8A-4147-A177-3AD203B41FA5}">
                      <a16:colId xmlns:a16="http://schemas.microsoft.com/office/drawing/2014/main" val="20000"/>
                    </a:ext>
                  </a:extLst>
                </a:gridCol>
                <a:gridCol w="1104900">
                  <a:extLst>
                    <a:ext uri="{9D8B030D-6E8A-4147-A177-3AD203B41FA5}">
                      <a16:colId xmlns:a16="http://schemas.microsoft.com/office/drawing/2014/main" val="20001"/>
                    </a:ext>
                  </a:extLst>
                </a:gridCol>
                <a:gridCol w="1108075">
                  <a:extLst>
                    <a:ext uri="{9D8B030D-6E8A-4147-A177-3AD203B41FA5}">
                      <a16:colId xmlns:a16="http://schemas.microsoft.com/office/drawing/2014/main" val="20002"/>
                    </a:ext>
                  </a:extLst>
                </a:gridCol>
                <a:gridCol w="1104900">
                  <a:extLst>
                    <a:ext uri="{9D8B030D-6E8A-4147-A177-3AD203B41FA5}">
                      <a16:colId xmlns:a16="http://schemas.microsoft.com/office/drawing/2014/main" val="20003"/>
                    </a:ext>
                  </a:extLst>
                </a:gridCol>
                <a:gridCol w="1108075">
                  <a:extLst>
                    <a:ext uri="{9D8B030D-6E8A-4147-A177-3AD203B41FA5}">
                      <a16:colId xmlns:a16="http://schemas.microsoft.com/office/drawing/2014/main" val="20004"/>
                    </a:ext>
                  </a:extLst>
                </a:gridCol>
                <a:gridCol w="1104900">
                  <a:extLst>
                    <a:ext uri="{9D8B030D-6E8A-4147-A177-3AD203B41FA5}">
                      <a16:colId xmlns:a16="http://schemas.microsoft.com/office/drawing/2014/main" val="20005"/>
                    </a:ext>
                  </a:extLst>
                </a:gridCol>
                <a:gridCol w="1108075">
                  <a:extLst>
                    <a:ext uri="{9D8B030D-6E8A-4147-A177-3AD203B41FA5}">
                      <a16:colId xmlns:a16="http://schemas.microsoft.com/office/drawing/2014/main" val="20006"/>
                    </a:ext>
                  </a:extLst>
                </a:gridCol>
              </a:tblGrid>
              <a:tr h="330200">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Date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 owes 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LIBOR</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B's interest rate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B owes 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Net Payments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540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 pays 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B pays 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Initial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8.00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 = 6 months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8.00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8.50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$4.25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$0.75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12 months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8.50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8.50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$4.25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$0.75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18 months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$4.50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$0.50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24 months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9.50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9.50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$4.75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$0.25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30 months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9.75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$5.00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08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36 months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$5.125 million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$0.125 million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8"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663347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9FCEAEB0-8A9E-47E5-AB88-339C64031916}" type="slidenum">
              <a:rPr lang="en-US"/>
              <a:pPr/>
              <a:t>16</a:t>
            </a:fld>
            <a:endParaRPr lang="en-US"/>
          </a:p>
        </p:txBody>
      </p:sp>
      <p:sp>
        <p:nvSpPr>
          <p:cNvPr id="773122" name="Rectangle 2"/>
          <p:cNvSpPr>
            <a:spLocks noGrp="1" noChangeArrowheads="1"/>
          </p:cNvSpPr>
          <p:nvPr>
            <p:ph type="title"/>
          </p:nvPr>
        </p:nvSpPr>
        <p:spPr/>
        <p:txBody>
          <a:bodyPr/>
          <a:lstStyle/>
          <a:p>
            <a:r>
              <a:rPr lang="en-US" dirty="0"/>
              <a:t>Interest Rate Derivatives and Interest Rate Models</a:t>
            </a:r>
          </a:p>
        </p:txBody>
      </p:sp>
      <p:sp>
        <p:nvSpPr>
          <p:cNvPr id="773123" name="Rectangle 3"/>
          <p:cNvSpPr>
            <a:spLocks noGrp="1" noChangeArrowheads="1"/>
          </p:cNvSpPr>
          <p:nvPr>
            <p:ph type="body" idx="1"/>
          </p:nvPr>
        </p:nvSpPr>
        <p:spPr/>
        <p:txBody>
          <a:bodyPr/>
          <a:lstStyle/>
          <a:p>
            <a:pPr algn="ctr"/>
            <a:r>
              <a:rPr lang="en-US" u="sng" dirty="0"/>
              <a:t>Why Swap?</a:t>
            </a:r>
            <a:endParaRPr lang="en-US" u="sng" dirty="0">
              <a:cs typeface="Times New Roman" pitchFamily="18" charset="0"/>
            </a:endParaRPr>
          </a:p>
          <a:p>
            <a:pPr algn="just"/>
            <a:r>
              <a:rPr lang="en-US" sz="1600" dirty="0"/>
              <a:t>A swap </a:t>
            </a:r>
            <a:r>
              <a:rPr lang="en-US" sz="1600" dirty="0" smtClean="0"/>
              <a:t>often seems </a:t>
            </a:r>
            <a:r>
              <a:rPr lang="en-US" sz="1600" dirty="0"/>
              <a:t>to offer both counterparties lower borrowing costs than are available to them otherwise.  </a:t>
            </a:r>
            <a:endParaRPr lang="en-US" sz="1600" dirty="0">
              <a:cs typeface="Times New Roman" pitchFamily="18" charset="0"/>
            </a:endParaRPr>
          </a:p>
          <a:p>
            <a:pPr algn="just"/>
            <a:endParaRPr lang="en-US" sz="1200" dirty="0">
              <a:cs typeface="Times New Roman" pitchFamily="18" charset="0"/>
            </a:endParaRPr>
          </a:p>
          <a:p>
            <a:pPr algn="just"/>
            <a:r>
              <a:rPr lang="en-US" sz="1600" dirty="0"/>
              <a:t>Example:  Suppose </a:t>
            </a:r>
            <a:r>
              <a:rPr lang="en-US" sz="1600" dirty="0" smtClean="0"/>
              <a:t>the following </a:t>
            </a:r>
            <a:r>
              <a:rPr lang="en-US" sz="1600" dirty="0"/>
              <a:t>are the normal borrowing costs for A and B.</a:t>
            </a:r>
            <a:endParaRPr lang="en-US" sz="1600" dirty="0">
              <a:cs typeface="Times New Roman" pitchFamily="18" charset="0"/>
            </a:endParaRPr>
          </a:p>
          <a:p>
            <a:pPr algn="just"/>
            <a:endParaRPr lang="en-US" sz="1100" dirty="0">
              <a:cs typeface="Times New Roman" pitchFamily="18" charset="0"/>
            </a:endParaRPr>
          </a:p>
          <a:p>
            <a:pPr algn="just"/>
            <a:r>
              <a:rPr lang="en-US" sz="1600" dirty="0" smtClean="0"/>
              <a:t>      </a:t>
            </a:r>
            <a:r>
              <a:rPr lang="en-US" sz="1600" dirty="0"/>
              <a:t>		</a:t>
            </a:r>
            <a:r>
              <a:rPr lang="en-US" sz="1600" u="sng" dirty="0"/>
              <a:t>       Floating rate       </a:t>
            </a:r>
            <a:r>
              <a:rPr lang="en-US" sz="1600" dirty="0"/>
              <a:t>		</a:t>
            </a:r>
            <a:r>
              <a:rPr lang="en-US" sz="1600" u="sng" dirty="0"/>
              <a:t>3 year fixed rate</a:t>
            </a:r>
            <a:r>
              <a:rPr lang="en-US" sz="1600" dirty="0"/>
              <a:t>         </a:t>
            </a:r>
            <a:endParaRPr lang="en-US" sz="1600" dirty="0">
              <a:cs typeface="Times New Roman" pitchFamily="18" charset="0"/>
            </a:endParaRPr>
          </a:p>
          <a:p>
            <a:pPr algn="just"/>
            <a:r>
              <a:rPr lang="en-US" sz="1600" dirty="0"/>
              <a:t>		A - LIBOR + 120 </a:t>
            </a:r>
            <a:r>
              <a:rPr lang="en-US" sz="1600" dirty="0" err="1"/>
              <a:t>b.p</a:t>
            </a:r>
            <a:r>
              <a:rPr lang="en-US" sz="1600" dirty="0"/>
              <a:t>. 	    </a:t>
            </a:r>
            <a:r>
              <a:rPr lang="en-US" sz="1600" dirty="0" smtClean="0"/>
              <a:t>A  </a:t>
            </a:r>
            <a:r>
              <a:rPr lang="en-US" sz="1600" dirty="0"/>
              <a:t>- 11.0% </a:t>
            </a:r>
            <a:endParaRPr lang="en-US" sz="1600" dirty="0">
              <a:cs typeface="Times New Roman" pitchFamily="18" charset="0"/>
            </a:endParaRPr>
          </a:p>
          <a:p>
            <a:pPr algn="just"/>
            <a:r>
              <a:rPr lang="en-US" sz="1600" dirty="0"/>
              <a:t>		</a:t>
            </a:r>
            <a:r>
              <a:rPr lang="en-US" sz="1600" dirty="0" smtClean="0"/>
              <a:t>B </a:t>
            </a:r>
            <a:r>
              <a:rPr lang="en-US" sz="1600" dirty="0"/>
              <a:t>- LIBOR + 100 </a:t>
            </a:r>
            <a:r>
              <a:rPr lang="en-US" sz="1600" dirty="0" err="1"/>
              <a:t>b.p</a:t>
            </a:r>
            <a:r>
              <a:rPr lang="en-US" sz="1600" dirty="0"/>
              <a:t>. 	    </a:t>
            </a:r>
            <a:r>
              <a:rPr lang="en-US" sz="1600" dirty="0" smtClean="0"/>
              <a:t>B  </a:t>
            </a:r>
            <a:r>
              <a:rPr lang="en-US" sz="1600" dirty="0"/>
              <a:t>- 10.0%.</a:t>
            </a:r>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Firm A </a:t>
            </a:r>
            <a:r>
              <a:rPr lang="en-US" sz="1600" dirty="0" smtClean="0">
                <a:cs typeface="Times New Roman" pitchFamily="18" charset="0"/>
              </a:rPr>
              <a:t>would like </a:t>
            </a:r>
            <a:r>
              <a:rPr lang="en-US" sz="1600" dirty="0">
                <a:cs typeface="Times New Roman" pitchFamily="18" charset="0"/>
              </a:rPr>
              <a:t>to borrow for three years at a fixed interest rate.  The market would charge a firm with A's credit quality 11% to do this.</a:t>
            </a:r>
          </a:p>
          <a:p>
            <a:endParaRPr lang="en-US" sz="1600" dirty="0">
              <a:cs typeface="Times New Roman" pitchFamily="18" charset="0"/>
            </a:endParaRPr>
          </a:p>
          <a:p>
            <a:r>
              <a:rPr lang="en-US" sz="1600" dirty="0">
                <a:cs typeface="Times New Roman" pitchFamily="18" charset="0"/>
              </a:rPr>
              <a:t>Firm B </a:t>
            </a:r>
            <a:r>
              <a:rPr lang="en-US" sz="1600" dirty="0" smtClean="0">
                <a:cs typeface="Times New Roman" pitchFamily="18" charset="0"/>
              </a:rPr>
              <a:t>would like </a:t>
            </a:r>
            <a:r>
              <a:rPr lang="en-US" sz="1600" dirty="0">
                <a:cs typeface="Times New Roman" pitchFamily="18" charset="0"/>
              </a:rPr>
              <a:t>to borrow for three years at a floating rate.  The market rate for B would be LIBOR + 100 basis points.</a:t>
            </a:r>
          </a:p>
          <a:p>
            <a:endParaRPr lang="en-US" sz="1600" dirty="0">
              <a:cs typeface="Times New Roman" pitchFamily="18" charset="0"/>
            </a:endParaRPr>
          </a:p>
          <a:p>
            <a:r>
              <a:rPr lang="en-US" sz="1600" dirty="0"/>
              <a:t>But if A borrows in the market at the floating rate and B borrows at the fixed rate, and they then enter into a swap with each other in which A pays 10.0% fixed rate to B while B pays LIBOR + 50 </a:t>
            </a:r>
            <a:r>
              <a:rPr lang="en-US" sz="1600" dirty="0" err="1"/>
              <a:t>b.p</a:t>
            </a:r>
            <a:r>
              <a:rPr lang="en-US" sz="1600" dirty="0"/>
              <a:t>. to A, they both can reduce their overall borrowing costs.</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24718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3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31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312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7312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73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31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7312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7312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4"/>
          <p:cNvSpPr>
            <a:spLocks noGrp="1"/>
          </p:cNvSpPr>
          <p:nvPr>
            <p:ph type="sldNum" sz="quarter" idx="11"/>
          </p:nvPr>
        </p:nvSpPr>
        <p:spPr/>
        <p:txBody>
          <a:bodyPr/>
          <a:lstStyle/>
          <a:p>
            <a:fld id="{485A2987-9F04-43A7-AC5F-C25C30B3043F}" type="slidenum">
              <a:rPr lang="en-US"/>
              <a:pPr/>
              <a:t>17</a:t>
            </a:fld>
            <a:endParaRPr lang="en-US"/>
          </a:p>
        </p:txBody>
      </p:sp>
      <p:sp>
        <p:nvSpPr>
          <p:cNvPr id="751618" name="Rectangle 2"/>
          <p:cNvSpPr>
            <a:spLocks noGrp="1" noChangeArrowheads="1"/>
          </p:cNvSpPr>
          <p:nvPr>
            <p:ph type="title"/>
          </p:nvPr>
        </p:nvSpPr>
        <p:spPr/>
        <p:txBody>
          <a:bodyPr/>
          <a:lstStyle/>
          <a:p>
            <a:r>
              <a:rPr lang="en-US" dirty="0"/>
              <a:t>Interest Rate Derivatives and Interest Rate Models</a:t>
            </a:r>
          </a:p>
        </p:txBody>
      </p:sp>
      <p:sp>
        <p:nvSpPr>
          <p:cNvPr id="751619" name="Rectangle 3"/>
          <p:cNvSpPr>
            <a:spLocks noGrp="1" noChangeArrowheads="1"/>
          </p:cNvSpPr>
          <p:nvPr>
            <p:ph type="body" idx="1"/>
          </p:nvPr>
        </p:nvSpPr>
        <p:spPr/>
        <p:txBody>
          <a:bodyPr/>
          <a:lstStyle/>
          <a:p>
            <a:r>
              <a:rPr lang="en-US">
                <a:cs typeface="Arial" charset="0"/>
              </a:rPr>
              <a:t> </a:t>
            </a:r>
          </a:p>
        </p:txBody>
      </p:sp>
      <p:sp>
        <p:nvSpPr>
          <p:cNvPr id="751620" name="Text Box 4"/>
          <p:cNvSpPr txBox="1">
            <a:spLocks noChangeArrowheads="1"/>
          </p:cNvSpPr>
          <p:nvPr/>
        </p:nvSpPr>
        <p:spPr bwMode="auto">
          <a:xfrm>
            <a:off x="4389438" y="3978275"/>
            <a:ext cx="365125" cy="365125"/>
          </a:xfrm>
          <a:prstGeom prst="rect">
            <a:avLst/>
          </a:prstGeom>
          <a:noFill/>
          <a:ln w="9525">
            <a:noFill/>
            <a:miter lim="800000"/>
            <a:headEnd/>
            <a:tailEnd/>
          </a:ln>
        </p:spPr>
        <p:txBody>
          <a:bodyPr/>
          <a:lstStyle/>
          <a:p>
            <a:r>
              <a:rPr lang="en-US" sz="1400" i="0">
                <a:latin typeface="Arial" charset="0"/>
              </a:rPr>
              <a:t>B</a:t>
            </a:r>
          </a:p>
        </p:txBody>
      </p:sp>
      <p:sp>
        <p:nvSpPr>
          <p:cNvPr id="751621" name="Text Box 5"/>
          <p:cNvSpPr txBox="1">
            <a:spLocks noChangeArrowheads="1"/>
          </p:cNvSpPr>
          <p:nvPr/>
        </p:nvSpPr>
        <p:spPr bwMode="auto">
          <a:xfrm>
            <a:off x="4389438" y="2606675"/>
            <a:ext cx="365125" cy="365125"/>
          </a:xfrm>
          <a:prstGeom prst="rect">
            <a:avLst/>
          </a:prstGeom>
          <a:noFill/>
          <a:ln w="9525">
            <a:noFill/>
            <a:miter lim="800000"/>
            <a:headEnd/>
            <a:tailEnd/>
          </a:ln>
        </p:spPr>
        <p:txBody>
          <a:bodyPr/>
          <a:lstStyle/>
          <a:p>
            <a:r>
              <a:rPr lang="en-US" sz="1400" i="0">
                <a:latin typeface="Arial" charset="0"/>
              </a:rPr>
              <a:t>A</a:t>
            </a:r>
          </a:p>
        </p:txBody>
      </p:sp>
      <p:sp>
        <p:nvSpPr>
          <p:cNvPr id="751622" name="Rectangle 6"/>
          <p:cNvSpPr>
            <a:spLocks noChangeArrowheads="1"/>
          </p:cNvSpPr>
          <p:nvPr/>
        </p:nvSpPr>
        <p:spPr bwMode="auto">
          <a:xfrm>
            <a:off x="3840163" y="2606675"/>
            <a:ext cx="1463675" cy="1004888"/>
          </a:xfrm>
          <a:prstGeom prst="rect">
            <a:avLst/>
          </a:prstGeom>
          <a:noFill/>
          <a:ln w="9525">
            <a:solidFill>
              <a:srgbClr val="000000"/>
            </a:solidFill>
            <a:miter lim="800000"/>
            <a:headEnd/>
            <a:tailEnd/>
          </a:ln>
        </p:spPr>
        <p:txBody>
          <a:bodyPr/>
          <a:lstStyle/>
          <a:p>
            <a:endParaRPr lang="en-US"/>
          </a:p>
        </p:txBody>
      </p:sp>
      <p:sp>
        <p:nvSpPr>
          <p:cNvPr id="751623" name="Rectangle 7"/>
          <p:cNvSpPr>
            <a:spLocks noChangeArrowheads="1"/>
          </p:cNvSpPr>
          <p:nvPr/>
        </p:nvSpPr>
        <p:spPr bwMode="auto">
          <a:xfrm>
            <a:off x="3840163" y="3978275"/>
            <a:ext cx="1463675" cy="1004888"/>
          </a:xfrm>
          <a:prstGeom prst="rect">
            <a:avLst/>
          </a:prstGeom>
          <a:noFill/>
          <a:ln w="9525">
            <a:solidFill>
              <a:srgbClr val="000000"/>
            </a:solidFill>
            <a:miter lim="800000"/>
            <a:headEnd/>
            <a:tailEnd/>
          </a:ln>
        </p:spPr>
        <p:txBody>
          <a:bodyPr/>
          <a:lstStyle/>
          <a:p>
            <a:endParaRPr lang="en-US"/>
          </a:p>
        </p:txBody>
      </p:sp>
      <p:sp>
        <p:nvSpPr>
          <p:cNvPr id="751624" name="Text Box 8"/>
          <p:cNvSpPr txBox="1">
            <a:spLocks noChangeArrowheads="1"/>
          </p:cNvSpPr>
          <p:nvPr/>
        </p:nvSpPr>
        <p:spPr bwMode="auto">
          <a:xfrm>
            <a:off x="1371600" y="2149475"/>
            <a:ext cx="1965325" cy="365125"/>
          </a:xfrm>
          <a:prstGeom prst="rect">
            <a:avLst/>
          </a:prstGeom>
          <a:noFill/>
          <a:ln w="9525">
            <a:noFill/>
            <a:miter lim="800000"/>
            <a:headEnd/>
            <a:tailEnd/>
          </a:ln>
        </p:spPr>
        <p:txBody>
          <a:bodyPr/>
          <a:lstStyle/>
          <a:p>
            <a:r>
              <a:rPr lang="en-US" sz="1400" i="0">
                <a:latin typeface="Arial" charset="0"/>
              </a:rPr>
              <a:t>Floating Rate Market</a:t>
            </a:r>
          </a:p>
        </p:txBody>
      </p:sp>
      <p:sp>
        <p:nvSpPr>
          <p:cNvPr id="751625" name="Text Box 9"/>
          <p:cNvSpPr txBox="1">
            <a:spLocks noChangeArrowheads="1"/>
          </p:cNvSpPr>
          <p:nvPr/>
        </p:nvSpPr>
        <p:spPr bwMode="auto">
          <a:xfrm>
            <a:off x="5853113" y="2149475"/>
            <a:ext cx="1965325" cy="365125"/>
          </a:xfrm>
          <a:prstGeom prst="rect">
            <a:avLst/>
          </a:prstGeom>
          <a:noFill/>
          <a:ln w="9525">
            <a:noFill/>
            <a:miter lim="800000"/>
            <a:headEnd/>
            <a:tailEnd/>
          </a:ln>
        </p:spPr>
        <p:txBody>
          <a:bodyPr/>
          <a:lstStyle/>
          <a:p>
            <a:r>
              <a:rPr lang="en-US" sz="1400" i="0">
                <a:latin typeface="Arial" charset="0"/>
              </a:rPr>
              <a:t>    Fixed Rate Market</a:t>
            </a:r>
          </a:p>
        </p:txBody>
      </p:sp>
      <p:sp>
        <p:nvSpPr>
          <p:cNvPr id="751626" name="Line 10"/>
          <p:cNvSpPr>
            <a:spLocks noChangeShapeType="1"/>
          </p:cNvSpPr>
          <p:nvPr/>
        </p:nvSpPr>
        <p:spPr bwMode="auto">
          <a:xfrm>
            <a:off x="5303838" y="3154363"/>
            <a:ext cx="1736725" cy="0"/>
          </a:xfrm>
          <a:prstGeom prst="line">
            <a:avLst/>
          </a:prstGeom>
          <a:noFill/>
          <a:ln w="9525">
            <a:solidFill>
              <a:srgbClr val="000000"/>
            </a:solidFill>
            <a:round/>
            <a:headEnd/>
            <a:tailEnd type="triangle" w="med" len="med"/>
          </a:ln>
        </p:spPr>
        <p:txBody>
          <a:bodyPr/>
          <a:lstStyle/>
          <a:p>
            <a:endParaRPr lang="en-US"/>
          </a:p>
        </p:txBody>
      </p:sp>
      <p:sp>
        <p:nvSpPr>
          <p:cNvPr id="751627" name="Line 11"/>
          <p:cNvSpPr>
            <a:spLocks noChangeShapeType="1"/>
          </p:cNvSpPr>
          <p:nvPr/>
        </p:nvSpPr>
        <p:spPr bwMode="auto">
          <a:xfrm flipH="1">
            <a:off x="1920875" y="4525963"/>
            <a:ext cx="1919288" cy="0"/>
          </a:xfrm>
          <a:prstGeom prst="line">
            <a:avLst/>
          </a:prstGeom>
          <a:noFill/>
          <a:ln w="9525">
            <a:solidFill>
              <a:srgbClr val="000000"/>
            </a:solidFill>
            <a:round/>
            <a:headEnd/>
            <a:tailEnd type="triangle" w="med" len="med"/>
          </a:ln>
        </p:spPr>
        <p:txBody>
          <a:bodyPr/>
          <a:lstStyle/>
          <a:p>
            <a:endParaRPr lang="en-US"/>
          </a:p>
        </p:txBody>
      </p:sp>
      <p:sp>
        <p:nvSpPr>
          <p:cNvPr id="751628" name="Text Box 12"/>
          <p:cNvSpPr txBox="1">
            <a:spLocks noChangeArrowheads="1"/>
          </p:cNvSpPr>
          <p:nvPr/>
        </p:nvSpPr>
        <p:spPr bwMode="auto">
          <a:xfrm>
            <a:off x="1920875" y="4251325"/>
            <a:ext cx="1919288" cy="549275"/>
          </a:xfrm>
          <a:prstGeom prst="rect">
            <a:avLst/>
          </a:prstGeom>
          <a:noFill/>
          <a:ln w="9525">
            <a:noFill/>
            <a:miter lim="800000"/>
            <a:headEnd/>
            <a:tailEnd/>
          </a:ln>
        </p:spPr>
        <p:txBody>
          <a:bodyPr/>
          <a:lstStyle/>
          <a:p>
            <a:pPr algn="ctr"/>
            <a:r>
              <a:rPr lang="en-US" sz="1200" i="0">
                <a:latin typeface="Arial" charset="0"/>
              </a:rPr>
              <a:t>B pays LIBOR + 100 b.p. </a:t>
            </a:r>
          </a:p>
        </p:txBody>
      </p:sp>
      <p:sp>
        <p:nvSpPr>
          <p:cNvPr id="751629" name="Text Box 13"/>
          <p:cNvSpPr txBox="1">
            <a:spLocks noChangeArrowheads="1"/>
          </p:cNvSpPr>
          <p:nvPr/>
        </p:nvSpPr>
        <p:spPr bwMode="auto">
          <a:xfrm>
            <a:off x="5303838" y="2881313"/>
            <a:ext cx="1828800" cy="365125"/>
          </a:xfrm>
          <a:prstGeom prst="rect">
            <a:avLst/>
          </a:prstGeom>
          <a:noFill/>
          <a:ln w="9525">
            <a:noFill/>
            <a:miter lim="800000"/>
            <a:headEnd/>
            <a:tailEnd/>
          </a:ln>
        </p:spPr>
        <p:txBody>
          <a:bodyPr/>
          <a:lstStyle/>
          <a:p>
            <a:pPr algn="ctr"/>
            <a:r>
              <a:rPr lang="en-US" sz="1200" i="0">
                <a:latin typeface="Arial" charset="0"/>
              </a:rPr>
              <a:t>A pays11% fixed rate</a:t>
            </a:r>
          </a:p>
        </p:txBody>
      </p:sp>
      <p:sp>
        <p:nvSpPr>
          <p:cNvPr id="751630" name="Line 14"/>
          <p:cNvSpPr>
            <a:spLocks noChangeShapeType="1"/>
          </p:cNvSpPr>
          <p:nvPr/>
        </p:nvSpPr>
        <p:spPr bwMode="auto">
          <a:xfrm>
            <a:off x="1463675" y="2424113"/>
            <a:ext cx="1736725" cy="0"/>
          </a:xfrm>
          <a:prstGeom prst="line">
            <a:avLst/>
          </a:prstGeom>
          <a:noFill/>
          <a:ln w="9525">
            <a:solidFill>
              <a:srgbClr val="000000"/>
            </a:solidFill>
            <a:round/>
            <a:headEnd/>
            <a:tailEnd/>
          </a:ln>
        </p:spPr>
        <p:txBody>
          <a:bodyPr/>
          <a:lstStyle/>
          <a:p>
            <a:endParaRPr lang="en-US"/>
          </a:p>
        </p:txBody>
      </p:sp>
      <p:sp>
        <p:nvSpPr>
          <p:cNvPr id="751631" name="Line 15"/>
          <p:cNvSpPr>
            <a:spLocks noChangeShapeType="1"/>
          </p:cNvSpPr>
          <p:nvPr/>
        </p:nvSpPr>
        <p:spPr bwMode="auto">
          <a:xfrm>
            <a:off x="6126163" y="2424113"/>
            <a:ext cx="1463675" cy="0"/>
          </a:xfrm>
          <a:prstGeom prst="line">
            <a:avLst/>
          </a:prstGeom>
          <a:noFill/>
          <a:ln w="9525">
            <a:solidFill>
              <a:srgbClr val="000000"/>
            </a:solidFill>
            <a:round/>
            <a:headEnd/>
            <a:tailEnd/>
          </a:ln>
        </p:spPr>
        <p:txBody>
          <a:bodyPr/>
          <a:lstStyle/>
          <a:p>
            <a:endParaRPr lang="en-US"/>
          </a:p>
        </p:txBody>
      </p:sp>
      <p:sp>
        <p:nvSpPr>
          <p:cNvPr id="751632" name="Text Box 16"/>
          <p:cNvSpPr txBox="1">
            <a:spLocks noChangeArrowheads="1"/>
          </p:cNvSpPr>
          <p:nvPr/>
        </p:nvSpPr>
        <p:spPr bwMode="auto">
          <a:xfrm>
            <a:off x="1737519" y="992188"/>
            <a:ext cx="5652985" cy="882650"/>
          </a:xfrm>
          <a:prstGeom prst="rect">
            <a:avLst/>
          </a:prstGeom>
          <a:solidFill>
            <a:srgbClr val="FFFFFF"/>
          </a:solidFill>
          <a:ln w="9525">
            <a:solidFill>
              <a:srgbClr val="000000"/>
            </a:solidFill>
            <a:miter lim="800000"/>
            <a:headEnd/>
            <a:tailEnd/>
          </a:ln>
        </p:spPr>
        <p:txBody>
          <a:bodyPr/>
          <a:lstStyle/>
          <a:p>
            <a:pPr algn="ctr"/>
            <a:r>
              <a:rPr lang="en-US" b="1" i="0" dirty="0">
                <a:latin typeface="Arial" charset="0"/>
              </a:rPr>
              <a:t>EFFECTIVE BORROWING COSTS BEFORE THE </a:t>
            </a:r>
            <a:r>
              <a:rPr lang="en-US" b="1" i="0" dirty="0" smtClean="0">
                <a:latin typeface="Arial" charset="0"/>
              </a:rPr>
              <a:t>SWAP</a:t>
            </a:r>
          </a:p>
          <a:p>
            <a:pPr algn="ctr"/>
            <a:endParaRPr lang="en-US" b="1" dirty="0">
              <a:latin typeface="Arial" charset="0"/>
            </a:endParaRPr>
          </a:p>
          <a:p>
            <a:pPr algn="ctr"/>
            <a:r>
              <a:rPr lang="en-US" b="1" i="0" dirty="0" smtClean="0">
                <a:latin typeface="Arial" charset="0"/>
              </a:rPr>
              <a:t>A borrows fixed and B borrows floating</a:t>
            </a:r>
            <a:endParaRPr lang="en-US" b="1" i="0" dirty="0">
              <a:latin typeface="Arial" charset="0"/>
            </a:endParaRPr>
          </a:p>
        </p:txBody>
      </p:sp>
      <p:sp>
        <p:nvSpPr>
          <p:cNvPr id="20"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9540446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F0116E7A-F3A1-4CC9-87EE-72A3265889DA}" type="slidenum">
              <a:rPr lang="en-US"/>
              <a:pPr/>
              <a:t>18</a:t>
            </a:fld>
            <a:endParaRPr lang="en-US"/>
          </a:p>
        </p:txBody>
      </p:sp>
      <p:sp>
        <p:nvSpPr>
          <p:cNvPr id="774146" name="Rectangle 2"/>
          <p:cNvSpPr>
            <a:spLocks noGrp="1" noChangeArrowheads="1"/>
          </p:cNvSpPr>
          <p:nvPr>
            <p:ph type="title"/>
          </p:nvPr>
        </p:nvSpPr>
        <p:spPr/>
        <p:txBody>
          <a:bodyPr/>
          <a:lstStyle/>
          <a:p>
            <a:r>
              <a:rPr lang="en-US" dirty="0"/>
              <a:t>Interest Rate Derivatives and Interest Rate Models</a:t>
            </a:r>
          </a:p>
        </p:txBody>
      </p:sp>
      <p:sp>
        <p:nvSpPr>
          <p:cNvPr id="774147" name="Rectangle 3"/>
          <p:cNvSpPr>
            <a:spLocks noGrp="1" noChangeArrowheads="1"/>
          </p:cNvSpPr>
          <p:nvPr>
            <p:ph type="body" idx="1"/>
          </p:nvPr>
        </p:nvSpPr>
        <p:spPr/>
        <p:txBody>
          <a:bodyPr/>
          <a:lstStyle/>
          <a:p>
            <a:pPr algn="ctr"/>
            <a:r>
              <a:rPr lang="en-US" u="sng" dirty="0" smtClean="0">
                <a:cs typeface="Times New Roman" pitchFamily="18" charset="0"/>
              </a:rPr>
              <a:t>How does this work?</a:t>
            </a:r>
            <a:endParaRPr lang="en-US" sz="1600" u="sng" dirty="0">
              <a:cs typeface="Times New Roman" pitchFamily="18" charset="0"/>
            </a:endParaRPr>
          </a:p>
          <a:p>
            <a:endParaRPr lang="en-US" sz="1600" dirty="0" smtClean="0">
              <a:cs typeface="Times New Roman" pitchFamily="18" charset="0"/>
            </a:endParaRPr>
          </a:p>
          <a:p>
            <a:r>
              <a:rPr lang="en-US" sz="1600" dirty="0" smtClean="0">
                <a:cs typeface="Times New Roman" pitchFamily="18" charset="0"/>
              </a:rPr>
              <a:t>A </a:t>
            </a:r>
            <a:r>
              <a:rPr lang="en-US" sz="1600" dirty="0">
                <a:cs typeface="Times New Roman" pitchFamily="18" charset="0"/>
              </a:rPr>
              <a:t>takes out a 3 year $100 million floating rate loan at LIBOR + 120 </a:t>
            </a:r>
            <a:r>
              <a:rPr lang="en-US" sz="1600" dirty="0" err="1">
                <a:cs typeface="Times New Roman" pitchFamily="18" charset="0"/>
              </a:rPr>
              <a:t>b.p</a:t>
            </a:r>
            <a:r>
              <a:rPr lang="en-US" sz="1600" dirty="0">
                <a:cs typeface="Times New Roman" pitchFamily="18" charset="0"/>
              </a:rPr>
              <a:t>. and enters into a pay-fixed-receive-floating interest rate swap with B.</a:t>
            </a:r>
          </a:p>
          <a:p>
            <a:pPr lvl="1" algn="just"/>
            <a:r>
              <a:rPr lang="en-US" dirty="0">
                <a:cs typeface="Times New Roman" pitchFamily="18" charset="0"/>
              </a:rPr>
              <a:t>The swap payments received from B will cover LIBOR plus 50 </a:t>
            </a:r>
            <a:r>
              <a:rPr lang="en-US" dirty="0" err="1">
                <a:cs typeface="Times New Roman" pitchFamily="18" charset="0"/>
              </a:rPr>
              <a:t>b.p</a:t>
            </a:r>
            <a:r>
              <a:rPr lang="en-US" dirty="0">
                <a:cs typeface="Times New Roman" pitchFamily="18" charset="0"/>
              </a:rPr>
              <a:t>..  A adds an extra 70 </a:t>
            </a:r>
            <a:r>
              <a:rPr lang="en-US" dirty="0" err="1">
                <a:cs typeface="Times New Roman" pitchFamily="18" charset="0"/>
              </a:rPr>
              <a:t>b.p</a:t>
            </a:r>
            <a:r>
              <a:rPr lang="en-US" dirty="0">
                <a:cs typeface="Times New Roman" pitchFamily="18" charset="0"/>
              </a:rPr>
              <a:t>. and pays LIBOR plus 120 </a:t>
            </a:r>
            <a:r>
              <a:rPr lang="en-US" dirty="0" err="1">
                <a:cs typeface="Times New Roman" pitchFamily="18" charset="0"/>
              </a:rPr>
              <a:t>b.p</a:t>
            </a:r>
            <a:r>
              <a:rPr lang="en-US" dirty="0">
                <a:cs typeface="Times New Roman" pitchFamily="18" charset="0"/>
              </a:rPr>
              <a:t>. to its lender, and 10.0 percent to B.</a:t>
            </a:r>
          </a:p>
          <a:p>
            <a:pPr lvl="1" algn="just"/>
            <a:r>
              <a:rPr lang="en-US" dirty="0">
                <a:cs typeface="Times New Roman" pitchFamily="18" charset="0"/>
              </a:rPr>
              <a:t>This effectively turns the floating rate loan into a fixed rate loan, with a total interest cost equal to 10.70 percent.</a:t>
            </a:r>
          </a:p>
          <a:p>
            <a:pPr algn="just"/>
            <a:endParaRPr lang="en-US" dirty="0">
              <a:cs typeface="Times New Roman" pitchFamily="18" charset="0"/>
            </a:endParaRPr>
          </a:p>
          <a:p>
            <a:r>
              <a:rPr lang="en-US" sz="1600" dirty="0">
                <a:cs typeface="Times New Roman" pitchFamily="18" charset="0"/>
              </a:rPr>
              <a:t>B takes out a fixed rate 3 year $100 million loan at 10.0 percent and enters into a pay-floating-receive-fixed interest rate swap with A.  </a:t>
            </a:r>
          </a:p>
          <a:p>
            <a:pPr lvl="1" algn="just"/>
            <a:r>
              <a:rPr lang="en-US" dirty="0">
                <a:cs typeface="Times New Roman" pitchFamily="18" charset="0"/>
              </a:rPr>
              <a:t>The 10.0% fixed swap payments from A cover B's interest payments to the market.  </a:t>
            </a:r>
          </a:p>
          <a:p>
            <a:pPr lvl="1" algn="just"/>
            <a:r>
              <a:rPr lang="en-US" dirty="0">
                <a:cs typeface="Times New Roman" pitchFamily="18" charset="0"/>
              </a:rPr>
              <a:t>The swap turns the fixed rate loan into a floating rate loan at LIBOR + 50 </a:t>
            </a:r>
            <a:r>
              <a:rPr lang="en-US" dirty="0" err="1">
                <a:cs typeface="Times New Roman" pitchFamily="18" charset="0"/>
              </a:rPr>
              <a:t>b.p</a:t>
            </a:r>
            <a:r>
              <a:rPr lang="en-US" dirty="0">
                <a:cs typeface="Times New Roman" pitchFamily="18" charset="0"/>
              </a:rPr>
              <a:t>. (paid to A).</a:t>
            </a:r>
          </a:p>
          <a:p>
            <a:pPr algn="just"/>
            <a:endParaRPr lang="en-US" dirty="0">
              <a:cs typeface="Times New Roman" pitchFamily="18" charset="0"/>
            </a:endParaRPr>
          </a:p>
          <a:p>
            <a:pPr algn="just"/>
            <a:r>
              <a:rPr lang="en-US" dirty="0">
                <a:cs typeface="Times New Roman" pitchFamily="18" charset="0"/>
              </a:rPr>
              <a:t>A saves 30 </a:t>
            </a:r>
            <a:r>
              <a:rPr lang="en-US" dirty="0" err="1">
                <a:cs typeface="Times New Roman" pitchFamily="18" charset="0"/>
              </a:rPr>
              <a:t>b.p</a:t>
            </a:r>
            <a:r>
              <a:rPr lang="en-US" dirty="0">
                <a:cs typeface="Times New Roman" pitchFamily="18" charset="0"/>
              </a:rPr>
              <a:t>. and B saves 50 </a:t>
            </a:r>
            <a:r>
              <a:rPr lang="en-US" dirty="0" err="1">
                <a:cs typeface="Times New Roman" pitchFamily="18" charset="0"/>
              </a:rPr>
              <a:t>b.p</a:t>
            </a:r>
            <a:r>
              <a:rPr lang="en-US" dirty="0">
                <a:cs typeface="Times New Roman" pitchFamily="18" charset="0"/>
              </a:rPr>
              <a:t>. in borrowing costs on 3 year financing.</a:t>
            </a:r>
            <a:endParaRPr lang="en-US" dirty="0"/>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90838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4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4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4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4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414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741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7414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741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147"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lide Number Placeholder 4"/>
          <p:cNvSpPr>
            <a:spLocks noGrp="1"/>
          </p:cNvSpPr>
          <p:nvPr>
            <p:ph type="sldNum" sz="quarter" idx="11"/>
          </p:nvPr>
        </p:nvSpPr>
        <p:spPr/>
        <p:txBody>
          <a:bodyPr/>
          <a:lstStyle/>
          <a:p>
            <a:fld id="{6B1B3AEB-6A66-413D-9A37-0BE5988AED17}" type="slidenum">
              <a:rPr lang="en-US"/>
              <a:pPr/>
              <a:t>19</a:t>
            </a:fld>
            <a:endParaRPr lang="en-US"/>
          </a:p>
        </p:txBody>
      </p:sp>
      <p:sp>
        <p:nvSpPr>
          <p:cNvPr id="783362" name="Rectangle 2"/>
          <p:cNvSpPr>
            <a:spLocks noGrp="1" noChangeArrowheads="1"/>
          </p:cNvSpPr>
          <p:nvPr>
            <p:ph type="title"/>
          </p:nvPr>
        </p:nvSpPr>
        <p:spPr/>
        <p:txBody>
          <a:bodyPr/>
          <a:lstStyle/>
          <a:p>
            <a:r>
              <a:rPr lang="en-US" dirty="0"/>
              <a:t>Interest Rate Derivatives and Interest Rate Models</a:t>
            </a:r>
          </a:p>
        </p:txBody>
      </p:sp>
      <p:sp>
        <p:nvSpPr>
          <p:cNvPr id="783363" name="Rectangle 3"/>
          <p:cNvSpPr>
            <a:spLocks noGrp="1" noChangeArrowheads="1"/>
          </p:cNvSpPr>
          <p:nvPr>
            <p:ph type="body" idx="1"/>
          </p:nvPr>
        </p:nvSpPr>
        <p:spPr/>
        <p:txBody>
          <a:bodyPr/>
          <a:lstStyle/>
          <a:p>
            <a:r>
              <a:rPr lang="en-US">
                <a:cs typeface="Arial" charset="0"/>
              </a:rPr>
              <a:t> </a:t>
            </a:r>
          </a:p>
        </p:txBody>
      </p:sp>
      <p:graphicFrame>
        <p:nvGraphicFramePr>
          <p:cNvPr id="783364" name="Object 4"/>
          <p:cNvGraphicFramePr>
            <a:graphicFrameLocks noChangeAspect="1"/>
          </p:cNvGraphicFramePr>
          <p:nvPr/>
        </p:nvGraphicFramePr>
        <p:xfrm>
          <a:off x="4514850" y="3295650"/>
          <a:ext cx="139700" cy="266700"/>
        </p:xfrm>
        <a:graphic>
          <a:graphicData uri="http://schemas.openxmlformats.org/presentationml/2006/ole">
            <mc:AlternateContent xmlns:mc="http://schemas.openxmlformats.org/markup-compatibility/2006">
              <mc:Choice xmlns:v="urn:schemas-microsoft-com:vml" Requires="v">
                <p:oleObj spid="_x0000_s804933" name="Equation" r:id="rId3" imgW="139579" imgH="266469" progId="Equation.3">
                  <p:embed/>
                </p:oleObj>
              </mc:Choice>
              <mc:Fallback>
                <p:oleObj name="Equation" r:id="rId3" imgW="139579" imgH="266469" progId="Equation.3">
                  <p:embed/>
                  <p:pic>
                    <p:nvPicPr>
                      <p:cNvPr id="78336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83365" name="Text Box 5"/>
          <p:cNvSpPr txBox="1">
            <a:spLocks noChangeArrowheads="1"/>
          </p:cNvSpPr>
          <p:nvPr/>
        </p:nvSpPr>
        <p:spPr bwMode="auto">
          <a:xfrm>
            <a:off x="4416425" y="3871913"/>
            <a:ext cx="366713" cy="365125"/>
          </a:xfrm>
          <a:prstGeom prst="rect">
            <a:avLst/>
          </a:prstGeom>
          <a:noFill/>
          <a:ln w="9525">
            <a:noFill/>
            <a:miter lim="800000"/>
            <a:headEnd/>
            <a:tailEnd/>
          </a:ln>
        </p:spPr>
        <p:txBody>
          <a:bodyPr/>
          <a:lstStyle/>
          <a:p>
            <a:r>
              <a:rPr lang="en-US" sz="1400" i="0">
                <a:latin typeface="Arial" charset="0"/>
              </a:rPr>
              <a:t>B</a:t>
            </a:r>
          </a:p>
        </p:txBody>
      </p:sp>
      <p:sp>
        <p:nvSpPr>
          <p:cNvPr id="783366" name="Text Box 6"/>
          <p:cNvSpPr txBox="1">
            <a:spLocks noChangeArrowheads="1"/>
          </p:cNvSpPr>
          <p:nvPr/>
        </p:nvSpPr>
        <p:spPr bwMode="auto">
          <a:xfrm>
            <a:off x="4416425" y="2500313"/>
            <a:ext cx="366713" cy="365125"/>
          </a:xfrm>
          <a:prstGeom prst="rect">
            <a:avLst/>
          </a:prstGeom>
          <a:noFill/>
          <a:ln w="9525">
            <a:noFill/>
            <a:miter lim="800000"/>
            <a:headEnd/>
            <a:tailEnd/>
          </a:ln>
        </p:spPr>
        <p:txBody>
          <a:bodyPr/>
          <a:lstStyle/>
          <a:p>
            <a:r>
              <a:rPr lang="en-US" sz="1400" i="0">
                <a:latin typeface="Arial" charset="0"/>
              </a:rPr>
              <a:t>A</a:t>
            </a:r>
          </a:p>
        </p:txBody>
      </p:sp>
      <p:sp>
        <p:nvSpPr>
          <p:cNvPr id="783367" name="Rectangle 7"/>
          <p:cNvSpPr>
            <a:spLocks noChangeArrowheads="1"/>
          </p:cNvSpPr>
          <p:nvPr/>
        </p:nvSpPr>
        <p:spPr bwMode="auto">
          <a:xfrm>
            <a:off x="3868738" y="2500313"/>
            <a:ext cx="1463675" cy="1006475"/>
          </a:xfrm>
          <a:prstGeom prst="rect">
            <a:avLst/>
          </a:prstGeom>
          <a:noFill/>
          <a:ln w="9525">
            <a:solidFill>
              <a:srgbClr val="000000"/>
            </a:solidFill>
            <a:miter lim="800000"/>
            <a:headEnd/>
            <a:tailEnd/>
          </a:ln>
        </p:spPr>
        <p:txBody>
          <a:bodyPr/>
          <a:lstStyle/>
          <a:p>
            <a:endParaRPr lang="en-US"/>
          </a:p>
        </p:txBody>
      </p:sp>
      <p:sp>
        <p:nvSpPr>
          <p:cNvPr id="783368" name="Rectangle 8"/>
          <p:cNvSpPr>
            <a:spLocks noChangeArrowheads="1"/>
          </p:cNvSpPr>
          <p:nvPr/>
        </p:nvSpPr>
        <p:spPr bwMode="auto">
          <a:xfrm>
            <a:off x="3868738" y="3871913"/>
            <a:ext cx="1463675" cy="1004887"/>
          </a:xfrm>
          <a:prstGeom prst="rect">
            <a:avLst/>
          </a:prstGeom>
          <a:noFill/>
          <a:ln w="9525">
            <a:solidFill>
              <a:srgbClr val="000000"/>
            </a:solidFill>
            <a:miter lim="800000"/>
            <a:headEnd/>
            <a:tailEnd/>
          </a:ln>
        </p:spPr>
        <p:txBody>
          <a:bodyPr/>
          <a:lstStyle/>
          <a:p>
            <a:endParaRPr lang="en-US"/>
          </a:p>
        </p:txBody>
      </p:sp>
      <p:sp>
        <p:nvSpPr>
          <p:cNvPr id="783369" name="Text Box 9"/>
          <p:cNvSpPr txBox="1">
            <a:spLocks noChangeArrowheads="1"/>
          </p:cNvSpPr>
          <p:nvPr/>
        </p:nvSpPr>
        <p:spPr bwMode="auto">
          <a:xfrm>
            <a:off x="1400175" y="2043113"/>
            <a:ext cx="1965325" cy="366712"/>
          </a:xfrm>
          <a:prstGeom prst="rect">
            <a:avLst/>
          </a:prstGeom>
          <a:solidFill>
            <a:srgbClr val="FFFFFF"/>
          </a:solidFill>
          <a:ln w="9525">
            <a:noFill/>
            <a:miter lim="800000"/>
            <a:headEnd/>
            <a:tailEnd/>
          </a:ln>
        </p:spPr>
        <p:txBody>
          <a:bodyPr/>
          <a:lstStyle/>
          <a:p>
            <a:r>
              <a:rPr lang="en-US" sz="1400" i="0">
                <a:latin typeface="Arial" charset="0"/>
              </a:rPr>
              <a:t>Floating Rate Market</a:t>
            </a:r>
          </a:p>
        </p:txBody>
      </p:sp>
      <p:sp>
        <p:nvSpPr>
          <p:cNvPr id="783370" name="Text Box 10"/>
          <p:cNvSpPr txBox="1">
            <a:spLocks noChangeArrowheads="1"/>
          </p:cNvSpPr>
          <p:nvPr/>
        </p:nvSpPr>
        <p:spPr bwMode="auto">
          <a:xfrm>
            <a:off x="5880100" y="2043113"/>
            <a:ext cx="1966913" cy="366712"/>
          </a:xfrm>
          <a:prstGeom prst="rect">
            <a:avLst/>
          </a:prstGeom>
          <a:solidFill>
            <a:srgbClr val="FFFFFF"/>
          </a:solidFill>
          <a:ln w="9525">
            <a:noFill/>
            <a:miter lim="800000"/>
            <a:headEnd/>
            <a:tailEnd/>
          </a:ln>
        </p:spPr>
        <p:txBody>
          <a:bodyPr/>
          <a:lstStyle/>
          <a:p>
            <a:r>
              <a:rPr lang="en-US" sz="1400" i="0">
                <a:latin typeface="Arial" charset="0"/>
              </a:rPr>
              <a:t>    Fixed Rate Market</a:t>
            </a:r>
          </a:p>
        </p:txBody>
      </p:sp>
      <p:sp>
        <p:nvSpPr>
          <p:cNvPr id="783371" name="Line 11"/>
          <p:cNvSpPr>
            <a:spLocks noChangeShapeType="1"/>
          </p:cNvSpPr>
          <p:nvPr/>
        </p:nvSpPr>
        <p:spPr bwMode="auto">
          <a:xfrm>
            <a:off x="1490663" y="2317750"/>
            <a:ext cx="1738312" cy="0"/>
          </a:xfrm>
          <a:prstGeom prst="line">
            <a:avLst/>
          </a:prstGeom>
          <a:noFill/>
          <a:ln w="9525">
            <a:solidFill>
              <a:srgbClr val="000000"/>
            </a:solidFill>
            <a:round/>
            <a:headEnd/>
            <a:tailEnd/>
          </a:ln>
        </p:spPr>
        <p:txBody>
          <a:bodyPr/>
          <a:lstStyle/>
          <a:p>
            <a:endParaRPr lang="en-US"/>
          </a:p>
        </p:txBody>
      </p:sp>
      <p:sp>
        <p:nvSpPr>
          <p:cNvPr id="783372" name="Line 12"/>
          <p:cNvSpPr>
            <a:spLocks noChangeShapeType="1"/>
          </p:cNvSpPr>
          <p:nvPr/>
        </p:nvSpPr>
        <p:spPr bwMode="auto">
          <a:xfrm>
            <a:off x="6154738" y="2317750"/>
            <a:ext cx="1463675" cy="0"/>
          </a:xfrm>
          <a:prstGeom prst="line">
            <a:avLst/>
          </a:prstGeom>
          <a:noFill/>
          <a:ln w="9525">
            <a:solidFill>
              <a:srgbClr val="000000"/>
            </a:solidFill>
            <a:round/>
            <a:headEnd/>
            <a:tailEnd/>
          </a:ln>
        </p:spPr>
        <p:txBody>
          <a:bodyPr/>
          <a:lstStyle/>
          <a:p>
            <a:endParaRPr lang="en-US"/>
          </a:p>
        </p:txBody>
      </p:sp>
      <p:sp>
        <p:nvSpPr>
          <p:cNvPr id="783373" name="Line 13"/>
          <p:cNvSpPr>
            <a:spLocks noChangeShapeType="1"/>
          </p:cNvSpPr>
          <p:nvPr/>
        </p:nvSpPr>
        <p:spPr bwMode="auto">
          <a:xfrm flipH="1">
            <a:off x="1947863" y="2774950"/>
            <a:ext cx="1920875" cy="0"/>
          </a:xfrm>
          <a:prstGeom prst="line">
            <a:avLst/>
          </a:prstGeom>
          <a:noFill/>
          <a:ln w="9525">
            <a:solidFill>
              <a:srgbClr val="000000"/>
            </a:solidFill>
            <a:round/>
            <a:headEnd/>
            <a:tailEnd type="triangle" w="med" len="med"/>
          </a:ln>
        </p:spPr>
        <p:txBody>
          <a:bodyPr/>
          <a:lstStyle/>
          <a:p>
            <a:endParaRPr lang="en-US"/>
          </a:p>
        </p:txBody>
      </p:sp>
      <p:sp>
        <p:nvSpPr>
          <p:cNvPr id="783374" name="Text Box 14"/>
          <p:cNvSpPr txBox="1">
            <a:spLocks noChangeArrowheads="1"/>
          </p:cNvSpPr>
          <p:nvPr/>
        </p:nvSpPr>
        <p:spPr bwMode="auto">
          <a:xfrm>
            <a:off x="1947863" y="2544763"/>
            <a:ext cx="1920875" cy="198437"/>
          </a:xfrm>
          <a:prstGeom prst="rect">
            <a:avLst/>
          </a:prstGeom>
          <a:noFill/>
          <a:ln w="9525">
            <a:noFill/>
            <a:miter lim="800000"/>
            <a:headEnd/>
            <a:tailEnd/>
          </a:ln>
        </p:spPr>
        <p:txBody>
          <a:bodyPr/>
          <a:lstStyle/>
          <a:p>
            <a:pPr algn="ctr"/>
            <a:r>
              <a:rPr lang="en-US" sz="1200" i="0">
                <a:latin typeface="Arial" charset="0"/>
              </a:rPr>
              <a:t>A pays LIBOR + 120 b.p. </a:t>
            </a:r>
          </a:p>
        </p:txBody>
      </p:sp>
      <p:sp>
        <p:nvSpPr>
          <p:cNvPr id="783375" name="Line 15"/>
          <p:cNvSpPr>
            <a:spLocks noChangeShapeType="1"/>
          </p:cNvSpPr>
          <p:nvPr/>
        </p:nvSpPr>
        <p:spPr bwMode="auto">
          <a:xfrm>
            <a:off x="5332413" y="4603750"/>
            <a:ext cx="1736725" cy="0"/>
          </a:xfrm>
          <a:prstGeom prst="line">
            <a:avLst/>
          </a:prstGeom>
          <a:noFill/>
          <a:ln w="9525">
            <a:solidFill>
              <a:srgbClr val="000000"/>
            </a:solidFill>
            <a:round/>
            <a:headEnd/>
            <a:tailEnd type="triangle" w="med" len="med"/>
          </a:ln>
        </p:spPr>
        <p:txBody>
          <a:bodyPr/>
          <a:lstStyle/>
          <a:p>
            <a:endParaRPr lang="en-US"/>
          </a:p>
        </p:txBody>
      </p:sp>
      <p:grpSp>
        <p:nvGrpSpPr>
          <p:cNvPr id="2" name="Group 16"/>
          <p:cNvGrpSpPr>
            <a:grpSpLocks/>
          </p:cNvGrpSpPr>
          <p:nvPr/>
        </p:nvGrpSpPr>
        <p:grpSpPr bwMode="auto">
          <a:xfrm>
            <a:off x="3868738" y="4603750"/>
            <a:ext cx="3294062" cy="319088"/>
            <a:chOff x="2437" y="2900"/>
            <a:chExt cx="2075" cy="201"/>
          </a:xfrm>
        </p:grpSpPr>
        <p:sp>
          <p:nvSpPr>
            <p:cNvPr id="783377" name="Text Box 17"/>
            <p:cNvSpPr txBox="1">
              <a:spLocks noChangeArrowheads="1"/>
            </p:cNvSpPr>
            <p:nvPr/>
          </p:nvSpPr>
          <p:spPr bwMode="auto">
            <a:xfrm>
              <a:off x="3360" y="2928"/>
              <a:ext cx="1152" cy="173"/>
            </a:xfrm>
            <a:prstGeom prst="rect">
              <a:avLst/>
            </a:prstGeom>
            <a:noFill/>
            <a:ln w="9525">
              <a:noFill/>
              <a:miter lim="800000"/>
              <a:headEnd/>
              <a:tailEnd/>
            </a:ln>
          </p:spPr>
          <p:txBody>
            <a:bodyPr/>
            <a:lstStyle/>
            <a:p>
              <a:pPr algn="ctr"/>
              <a:r>
                <a:rPr lang="en-US" sz="1200" i="0">
                  <a:latin typeface="Arial" charset="0"/>
                </a:rPr>
                <a:t>received from A</a:t>
              </a:r>
            </a:p>
          </p:txBody>
        </p:sp>
        <p:sp>
          <p:nvSpPr>
            <p:cNvPr id="783378" name="Line 18"/>
            <p:cNvSpPr>
              <a:spLocks noChangeShapeType="1"/>
            </p:cNvSpPr>
            <p:nvPr/>
          </p:nvSpPr>
          <p:spPr bwMode="auto">
            <a:xfrm flipH="1">
              <a:off x="2437" y="2900"/>
              <a:ext cx="922" cy="0"/>
            </a:xfrm>
            <a:prstGeom prst="line">
              <a:avLst/>
            </a:prstGeom>
            <a:noFill/>
            <a:ln w="9525">
              <a:solidFill>
                <a:srgbClr val="000000"/>
              </a:solidFill>
              <a:prstDash val="dash"/>
              <a:round/>
              <a:headEnd/>
              <a:tailEnd/>
            </a:ln>
          </p:spPr>
          <p:txBody>
            <a:bodyPr/>
            <a:lstStyle/>
            <a:p>
              <a:endParaRPr lang="en-US"/>
            </a:p>
          </p:txBody>
        </p:sp>
      </p:grpSp>
      <p:sp>
        <p:nvSpPr>
          <p:cNvPr id="783379" name="Text Box 19"/>
          <p:cNvSpPr txBox="1">
            <a:spLocks noChangeArrowheads="1"/>
          </p:cNvSpPr>
          <p:nvPr/>
        </p:nvSpPr>
        <p:spPr bwMode="auto">
          <a:xfrm>
            <a:off x="1736725" y="1012031"/>
            <a:ext cx="5684838" cy="751683"/>
          </a:xfrm>
          <a:prstGeom prst="rect">
            <a:avLst/>
          </a:prstGeom>
          <a:solidFill>
            <a:srgbClr val="FFFFFF"/>
          </a:solidFill>
          <a:ln w="9525">
            <a:solidFill>
              <a:srgbClr val="000000"/>
            </a:solidFill>
            <a:miter lim="800000"/>
            <a:headEnd/>
            <a:tailEnd/>
          </a:ln>
        </p:spPr>
        <p:txBody>
          <a:bodyPr/>
          <a:lstStyle/>
          <a:p>
            <a:pPr algn="ctr"/>
            <a:r>
              <a:rPr lang="en-US" b="1" i="0" dirty="0">
                <a:latin typeface="Arial" charset="0"/>
              </a:rPr>
              <a:t>EFFECTIVE BORROWING COSTS AFTER THE </a:t>
            </a:r>
            <a:r>
              <a:rPr lang="en-US" b="1" i="0" dirty="0" smtClean="0">
                <a:latin typeface="Arial" charset="0"/>
              </a:rPr>
              <a:t>SWAP</a:t>
            </a:r>
          </a:p>
          <a:p>
            <a:pPr algn="ctr"/>
            <a:endParaRPr lang="en-US" b="1" i="0" dirty="0" smtClean="0">
              <a:latin typeface="Arial" charset="0"/>
            </a:endParaRPr>
          </a:p>
          <a:p>
            <a:pPr algn="ctr"/>
            <a:r>
              <a:rPr lang="en-US" b="1" dirty="0" smtClean="0">
                <a:latin typeface="Arial" charset="0"/>
              </a:rPr>
              <a:t>A borrows floating, B borrows fixed, and they swap</a:t>
            </a:r>
            <a:endParaRPr lang="en-US" b="1" i="0" dirty="0">
              <a:latin typeface="Arial" charset="0"/>
            </a:endParaRPr>
          </a:p>
        </p:txBody>
      </p:sp>
      <p:sp>
        <p:nvSpPr>
          <p:cNvPr id="783380" name="Text Box 20"/>
          <p:cNvSpPr txBox="1">
            <a:spLocks noChangeArrowheads="1"/>
          </p:cNvSpPr>
          <p:nvPr/>
        </p:nvSpPr>
        <p:spPr bwMode="auto">
          <a:xfrm>
            <a:off x="1295400" y="5195888"/>
            <a:ext cx="6688138" cy="519112"/>
          </a:xfrm>
          <a:prstGeom prst="rect">
            <a:avLst/>
          </a:prstGeom>
          <a:noFill/>
          <a:ln w="9525">
            <a:noFill/>
            <a:miter lim="800000"/>
            <a:headEnd/>
            <a:tailEnd/>
          </a:ln>
        </p:spPr>
        <p:txBody>
          <a:bodyPr/>
          <a:lstStyle/>
          <a:p>
            <a:r>
              <a:rPr lang="en-US" sz="1200" b="1" i="0">
                <a:latin typeface="Arial" charset="0"/>
              </a:rPr>
              <a:t>The result of swapping is that, effectively, A pays 10.70 percent fixed rate and B pays LIBOR + 50 b.p.</a:t>
            </a:r>
          </a:p>
        </p:txBody>
      </p:sp>
      <p:grpSp>
        <p:nvGrpSpPr>
          <p:cNvPr id="3" name="Group 21"/>
          <p:cNvGrpSpPr>
            <a:grpSpLocks/>
          </p:cNvGrpSpPr>
          <p:nvPr/>
        </p:nvGrpSpPr>
        <p:grpSpPr bwMode="auto">
          <a:xfrm>
            <a:off x="5332413" y="2774950"/>
            <a:ext cx="2089150" cy="1279525"/>
            <a:chOff x="3359" y="1748"/>
            <a:chExt cx="1316" cy="806"/>
          </a:xfrm>
        </p:grpSpPr>
        <p:sp>
          <p:nvSpPr>
            <p:cNvPr id="783382" name="Text Box 22"/>
            <p:cNvSpPr txBox="1">
              <a:spLocks noChangeArrowheads="1"/>
            </p:cNvSpPr>
            <p:nvPr/>
          </p:nvSpPr>
          <p:spPr bwMode="auto">
            <a:xfrm>
              <a:off x="3523" y="1978"/>
              <a:ext cx="1152" cy="346"/>
            </a:xfrm>
            <a:prstGeom prst="rect">
              <a:avLst/>
            </a:prstGeom>
            <a:noFill/>
            <a:ln w="9525">
              <a:noFill/>
              <a:miter lim="800000"/>
              <a:headEnd/>
              <a:tailEnd/>
            </a:ln>
          </p:spPr>
          <p:txBody>
            <a:bodyPr/>
            <a:lstStyle/>
            <a:p>
              <a:pPr algn="ctr"/>
              <a:r>
                <a:rPr lang="en-US" sz="1200" i="0">
                  <a:latin typeface="Arial" charset="0"/>
                </a:rPr>
                <a:t>In the swap, B pays LIBOR + 50 b.p. to A</a:t>
              </a:r>
            </a:p>
          </p:txBody>
        </p:sp>
        <p:grpSp>
          <p:nvGrpSpPr>
            <p:cNvPr id="4" name="Group 23"/>
            <p:cNvGrpSpPr>
              <a:grpSpLocks/>
            </p:cNvGrpSpPr>
            <p:nvPr/>
          </p:nvGrpSpPr>
          <p:grpSpPr bwMode="auto">
            <a:xfrm>
              <a:off x="3359" y="1748"/>
              <a:ext cx="691" cy="806"/>
              <a:chOff x="3359" y="1748"/>
              <a:chExt cx="691" cy="806"/>
            </a:xfrm>
          </p:grpSpPr>
          <p:sp>
            <p:nvSpPr>
              <p:cNvPr id="783384" name="Line 24"/>
              <p:cNvSpPr>
                <a:spLocks noChangeShapeType="1"/>
              </p:cNvSpPr>
              <p:nvPr/>
            </p:nvSpPr>
            <p:spPr bwMode="auto">
              <a:xfrm>
                <a:off x="3359" y="2554"/>
                <a:ext cx="691" cy="0"/>
              </a:xfrm>
              <a:prstGeom prst="line">
                <a:avLst/>
              </a:prstGeom>
              <a:noFill/>
              <a:ln w="9525">
                <a:solidFill>
                  <a:srgbClr val="000000"/>
                </a:solidFill>
                <a:round/>
                <a:headEnd/>
                <a:tailEnd/>
              </a:ln>
            </p:spPr>
            <p:txBody>
              <a:bodyPr/>
              <a:lstStyle/>
              <a:p>
                <a:endParaRPr lang="en-US"/>
              </a:p>
            </p:txBody>
          </p:sp>
          <p:sp>
            <p:nvSpPr>
              <p:cNvPr id="783385" name="Line 25"/>
              <p:cNvSpPr>
                <a:spLocks noChangeShapeType="1"/>
              </p:cNvSpPr>
              <p:nvPr/>
            </p:nvSpPr>
            <p:spPr bwMode="auto">
              <a:xfrm flipH="1">
                <a:off x="4050" y="1748"/>
                <a:ext cx="0" cy="806"/>
              </a:xfrm>
              <a:prstGeom prst="line">
                <a:avLst/>
              </a:prstGeom>
              <a:noFill/>
              <a:ln w="9525">
                <a:solidFill>
                  <a:srgbClr val="000000"/>
                </a:solidFill>
                <a:round/>
                <a:headEnd/>
                <a:tailEnd/>
              </a:ln>
            </p:spPr>
            <p:txBody>
              <a:bodyPr/>
              <a:lstStyle/>
              <a:p>
                <a:endParaRPr lang="en-US"/>
              </a:p>
            </p:txBody>
          </p:sp>
          <p:sp>
            <p:nvSpPr>
              <p:cNvPr id="783386" name="Line 26"/>
              <p:cNvSpPr>
                <a:spLocks noChangeShapeType="1"/>
              </p:cNvSpPr>
              <p:nvPr/>
            </p:nvSpPr>
            <p:spPr bwMode="auto">
              <a:xfrm flipH="1">
                <a:off x="3360" y="1752"/>
                <a:ext cx="688" cy="0"/>
              </a:xfrm>
              <a:prstGeom prst="line">
                <a:avLst/>
              </a:prstGeom>
              <a:noFill/>
              <a:ln w="9525">
                <a:solidFill>
                  <a:schemeClr val="tx1"/>
                </a:solidFill>
                <a:round/>
                <a:headEnd/>
                <a:tailEnd type="triangle" w="med" len="med"/>
              </a:ln>
              <a:effectLst/>
            </p:spPr>
            <p:txBody>
              <a:bodyPr/>
              <a:lstStyle/>
              <a:p>
                <a:endParaRPr lang="en-US"/>
              </a:p>
            </p:txBody>
          </p:sp>
        </p:grpSp>
      </p:grpSp>
      <p:grpSp>
        <p:nvGrpSpPr>
          <p:cNvPr id="5" name="Group 27"/>
          <p:cNvGrpSpPr>
            <a:grpSpLocks/>
          </p:cNvGrpSpPr>
          <p:nvPr/>
        </p:nvGrpSpPr>
        <p:grpSpPr bwMode="auto">
          <a:xfrm>
            <a:off x="1692275" y="3322638"/>
            <a:ext cx="2181225" cy="1281112"/>
            <a:chOff x="1066" y="2093"/>
            <a:chExt cx="1374" cy="807"/>
          </a:xfrm>
        </p:grpSpPr>
        <p:sp>
          <p:nvSpPr>
            <p:cNvPr id="783388" name="Text Box 28"/>
            <p:cNvSpPr txBox="1">
              <a:spLocks noChangeArrowheads="1"/>
            </p:cNvSpPr>
            <p:nvPr/>
          </p:nvSpPr>
          <p:spPr bwMode="auto">
            <a:xfrm>
              <a:off x="1066" y="2357"/>
              <a:ext cx="1152" cy="346"/>
            </a:xfrm>
            <a:prstGeom prst="rect">
              <a:avLst/>
            </a:prstGeom>
            <a:noFill/>
            <a:ln w="9525">
              <a:noFill/>
              <a:miter lim="800000"/>
              <a:headEnd/>
              <a:tailEnd/>
            </a:ln>
          </p:spPr>
          <p:txBody>
            <a:bodyPr/>
            <a:lstStyle/>
            <a:p>
              <a:pPr algn="ctr"/>
              <a:r>
                <a:rPr lang="en-US" sz="1200" i="0">
                  <a:latin typeface="Arial" charset="0"/>
                </a:rPr>
                <a:t>In the swap, A pays10% fixed rate to B</a:t>
              </a:r>
            </a:p>
          </p:txBody>
        </p:sp>
        <p:grpSp>
          <p:nvGrpSpPr>
            <p:cNvPr id="6" name="Group 29"/>
            <p:cNvGrpSpPr>
              <a:grpSpLocks/>
            </p:cNvGrpSpPr>
            <p:nvPr/>
          </p:nvGrpSpPr>
          <p:grpSpPr bwMode="auto">
            <a:xfrm>
              <a:off x="1744" y="2093"/>
              <a:ext cx="696" cy="807"/>
              <a:chOff x="1744" y="2093"/>
              <a:chExt cx="696" cy="807"/>
            </a:xfrm>
          </p:grpSpPr>
          <p:sp>
            <p:nvSpPr>
              <p:cNvPr id="783390" name="Line 30"/>
              <p:cNvSpPr>
                <a:spLocks noChangeShapeType="1"/>
              </p:cNvSpPr>
              <p:nvPr/>
            </p:nvSpPr>
            <p:spPr bwMode="auto">
              <a:xfrm flipH="1">
                <a:off x="1746" y="2093"/>
                <a:ext cx="691" cy="0"/>
              </a:xfrm>
              <a:prstGeom prst="line">
                <a:avLst/>
              </a:prstGeom>
              <a:noFill/>
              <a:ln w="9525">
                <a:solidFill>
                  <a:srgbClr val="000000"/>
                </a:solidFill>
                <a:round/>
                <a:headEnd/>
                <a:tailEnd/>
              </a:ln>
            </p:spPr>
            <p:txBody>
              <a:bodyPr/>
              <a:lstStyle/>
              <a:p>
                <a:endParaRPr lang="en-US"/>
              </a:p>
            </p:txBody>
          </p:sp>
          <p:sp>
            <p:nvSpPr>
              <p:cNvPr id="783391" name="Line 31"/>
              <p:cNvSpPr>
                <a:spLocks noChangeShapeType="1"/>
              </p:cNvSpPr>
              <p:nvPr/>
            </p:nvSpPr>
            <p:spPr bwMode="auto">
              <a:xfrm>
                <a:off x="1746" y="2093"/>
                <a:ext cx="0" cy="807"/>
              </a:xfrm>
              <a:prstGeom prst="line">
                <a:avLst/>
              </a:prstGeom>
              <a:noFill/>
              <a:ln w="9525">
                <a:solidFill>
                  <a:srgbClr val="000000"/>
                </a:solidFill>
                <a:round/>
                <a:headEnd/>
                <a:tailEnd/>
              </a:ln>
            </p:spPr>
            <p:txBody>
              <a:bodyPr/>
              <a:lstStyle/>
              <a:p>
                <a:endParaRPr lang="en-US"/>
              </a:p>
            </p:txBody>
          </p:sp>
          <p:sp>
            <p:nvSpPr>
              <p:cNvPr id="783392" name="Line 32"/>
              <p:cNvSpPr>
                <a:spLocks noChangeShapeType="1"/>
              </p:cNvSpPr>
              <p:nvPr/>
            </p:nvSpPr>
            <p:spPr bwMode="auto">
              <a:xfrm>
                <a:off x="1744" y="2896"/>
                <a:ext cx="696" cy="0"/>
              </a:xfrm>
              <a:prstGeom prst="line">
                <a:avLst/>
              </a:prstGeom>
              <a:noFill/>
              <a:ln w="9525">
                <a:solidFill>
                  <a:schemeClr val="tx1"/>
                </a:solidFill>
                <a:round/>
                <a:headEnd/>
                <a:tailEnd type="triangle" w="med" len="med"/>
              </a:ln>
              <a:effectLst/>
            </p:spPr>
            <p:txBody>
              <a:bodyPr/>
              <a:lstStyle/>
              <a:p>
                <a:endParaRPr lang="en-US"/>
              </a:p>
            </p:txBody>
          </p:sp>
        </p:grpSp>
      </p:grpSp>
      <p:grpSp>
        <p:nvGrpSpPr>
          <p:cNvPr id="7" name="Group 33"/>
          <p:cNvGrpSpPr>
            <a:grpSpLocks/>
          </p:cNvGrpSpPr>
          <p:nvPr/>
        </p:nvGrpSpPr>
        <p:grpSpPr bwMode="auto">
          <a:xfrm>
            <a:off x="1905000" y="2743200"/>
            <a:ext cx="3427413" cy="457200"/>
            <a:chOff x="1200" y="1728"/>
            <a:chExt cx="2159" cy="288"/>
          </a:xfrm>
        </p:grpSpPr>
        <p:sp>
          <p:nvSpPr>
            <p:cNvPr id="783394" name="Line 34"/>
            <p:cNvSpPr>
              <a:spLocks noChangeShapeType="1"/>
            </p:cNvSpPr>
            <p:nvPr/>
          </p:nvSpPr>
          <p:spPr bwMode="auto">
            <a:xfrm flipH="1">
              <a:off x="2437" y="1748"/>
              <a:ext cx="922" cy="0"/>
            </a:xfrm>
            <a:prstGeom prst="line">
              <a:avLst/>
            </a:prstGeom>
            <a:noFill/>
            <a:ln w="9525">
              <a:solidFill>
                <a:srgbClr val="000000"/>
              </a:solidFill>
              <a:prstDash val="dash"/>
              <a:round/>
              <a:headEnd/>
              <a:tailEnd/>
            </a:ln>
          </p:spPr>
          <p:txBody>
            <a:bodyPr/>
            <a:lstStyle/>
            <a:p>
              <a:endParaRPr lang="en-US"/>
            </a:p>
          </p:txBody>
        </p:sp>
        <p:sp>
          <p:nvSpPr>
            <p:cNvPr id="783395" name="Text Box 35"/>
            <p:cNvSpPr txBox="1">
              <a:spLocks noChangeArrowheads="1"/>
            </p:cNvSpPr>
            <p:nvPr/>
          </p:nvSpPr>
          <p:spPr bwMode="auto">
            <a:xfrm>
              <a:off x="1200" y="1728"/>
              <a:ext cx="1210" cy="288"/>
            </a:xfrm>
            <a:prstGeom prst="rect">
              <a:avLst/>
            </a:prstGeom>
            <a:noFill/>
            <a:ln w="9525">
              <a:noFill/>
              <a:miter lim="800000"/>
              <a:headEnd/>
              <a:tailEnd/>
            </a:ln>
          </p:spPr>
          <p:txBody>
            <a:bodyPr/>
            <a:lstStyle/>
            <a:p>
              <a:pPr algn="ctr"/>
              <a:r>
                <a:rPr lang="en-US" sz="1200" i="0">
                  <a:latin typeface="Arial" charset="0"/>
                </a:rPr>
                <a:t>(LIBOR + 50 b.p. comes from B; A adds 70 b.p.)</a:t>
              </a:r>
            </a:p>
          </p:txBody>
        </p:sp>
      </p:grpSp>
      <p:sp>
        <p:nvSpPr>
          <p:cNvPr id="783396" name="Text Box 36"/>
          <p:cNvSpPr txBox="1">
            <a:spLocks noChangeArrowheads="1"/>
          </p:cNvSpPr>
          <p:nvPr/>
        </p:nvSpPr>
        <p:spPr bwMode="auto">
          <a:xfrm>
            <a:off x="5334000" y="4343400"/>
            <a:ext cx="1828800" cy="304800"/>
          </a:xfrm>
          <a:prstGeom prst="rect">
            <a:avLst/>
          </a:prstGeom>
          <a:noFill/>
          <a:ln w="9525">
            <a:noFill/>
            <a:miter lim="800000"/>
            <a:headEnd/>
            <a:tailEnd/>
          </a:ln>
        </p:spPr>
        <p:txBody>
          <a:bodyPr/>
          <a:lstStyle/>
          <a:p>
            <a:pPr algn="ctr"/>
            <a:r>
              <a:rPr lang="en-US" sz="1200" i="0">
                <a:latin typeface="Arial" charset="0"/>
              </a:rPr>
              <a:t>B pays10% fixed rate</a:t>
            </a:r>
          </a:p>
        </p:txBody>
      </p:sp>
      <p:sp>
        <p:nvSpPr>
          <p:cNvPr id="40"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34421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33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33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83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74" grpId="0"/>
      <p:bldP spid="783380" grpId="0"/>
      <p:bldP spid="78339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F42C7BE8-DED4-488A-A54C-A9EE76478D37}" type="slidenum">
              <a:rPr lang="en-US"/>
              <a:pPr/>
              <a:t>20</a:t>
            </a:fld>
            <a:endParaRPr lang="en-US"/>
          </a:p>
        </p:txBody>
      </p:sp>
      <p:sp>
        <p:nvSpPr>
          <p:cNvPr id="754690" name="Rectangle 2"/>
          <p:cNvSpPr>
            <a:spLocks noGrp="1" noChangeArrowheads="1"/>
          </p:cNvSpPr>
          <p:nvPr>
            <p:ph type="title"/>
          </p:nvPr>
        </p:nvSpPr>
        <p:spPr/>
        <p:txBody>
          <a:bodyPr/>
          <a:lstStyle/>
          <a:p>
            <a:r>
              <a:rPr lang="en-US" dirty="0"/>
              <a:t>Interest Rate Derivatives and Interest Rate Models</a:t>
            </a:r>
          </a:p>
        </p:txBody>
      </p:sp>
      <p:sp>
        <p:nvSpPr>
          <p:cNvPr id="754691" name="Rectangle 3"/>
          <p:cNvSpPr>
            <a:spLocks noGrp="1" noChangeArrowheads="1"/>
          </p:cNvSpPr>
          <p:nvPr>
            <p:ph type="body" idx="1"/>
          </p:nvPr>
        </p:nvSpPr>
        <p:spPr/>
        <p:txBody>
          <a:bodyPr/>
          <a:lstStyle/>
          <a:p>
            <a:pPr algn="ctr"/>
            <a:endParaRPr lang="en-US" u="sng" dirty="0">
              <a:cs typeface="Arial" charset="0"/>
            </a:endParaRPr>
          </a:p>
          <a:p>
            <a:pPr algn="ctr"/>
            <a:r>
              <a:rPr lang="en-US" u="sng" dirty="0">
                <a:cs typeface="Arial" charset="0"/>
              </a:rPr>
              <a:t>Are Swaps a Free Lunch?</a:t>
            </a:r>
          </a:p>
          <a:p>
            <a:endParaRPr lang="en-US" sz="1600" dirty="0">
              <a:cs typeface="Arial" charset="0"/>
            </a:endParaRPr>
          </a:p>
          <a:p>
            <a:r>
              <a:rPr lang="en-US" sz="1600" dirty="0">
                <a:cs typeface="Arial" charset="0"/>
              </a:rPr>
              <a:t>How can a swap offer a profit to both counterparties?  The most logical explanation focuses on the fact that, unlike a normal loan, the notional principal is never at risk.</a:t>
            </a:r>
          </a:p>
          <a:p>
            <a:endParaRPr lang="en-US" sz="1600" dirty="0">
              <a:cs typeface="Arial" charset="0"/>
            </a:endParaRPr>
          </a:p>
          <a:p>
            <a:r>
              <a:rPr lang="en-US" sz="1600" dirty="0">
                <a:cs typeface="Arial" charset="0"/>
              </a:rPr>
              <a:t>An ordinary loan carries a default premium because the borrower may default and not repay the principal.  The premium for a long term loan is greater than for a short term loan, and the difference is bigger the less creditworthy is the borrower.  </a:t>
            </a:r>
          </a:p>
          <a:p>
            <a:endParaRPr lang="en-US" sz="1600" dirty="0">
              <a:cs typeface="Arial" charset="0"/>
            </a:endParaRPr>
          </a:p>
          <a:p>
            <a:r>
              <a:rPr lang="en-US" sz="1600" dirty="0">
                <a:cs typeface="Arial" charset="0"/>
              </a:rPr>
              <a:t>The more creditworthy counterparty therefore has a comparative advantage borrowing </a:t>
            </a:r>
            <a:r>
              <a:rPr lang="en-US" sz="1600" dirty="0" smtClean="0">
                <a:cs typeface="Arial" charset="0"/>
              </a:rPr>
              <a:t>at a long maturity and </a:t>
            </a:r>
            <a:r>
              <a:rPr lang="en-US" sz="1600" dirty="0">
                <a:cs typeface="Arial" charset="0"/>
              </a:rPr>
              <a:t>the less creditworthy counterparty has a </a:t>
            </a:r>
            <a:r>
              <a:rPr lang="en-US" sz="1600" u="sng" dirty="0">
                <a:cs typeface="Arial" charset="0"/>
              </a:rPr>
              <a:t>comparative</a:t>
            </a:r>
            <a:r>
              <a:rPr lang="en-US" sz="1600" dirty="0">
                <a:cs typeface="Arial" charset="0"/>
              </a:rPr>
              <a:t> advantage (that is, a smaller </a:t>
            </a:r>
            <a:r>
              <a:rPr lang="en-US" sz="1600" u="sng" dirty="0">
                <a:cs typeface="Arial" charset="0"/>
              </a:rPr>
              <a:t>dis</a:t>
            </a:r>
            <a:r>
              <a:rPr lang="en-US" sz="1600" dirty="0">
                <a:cs typeface="Arial" charset="0"/>
              </a:rPr>
              <a:t>advantage) borrowing </a:t>
            </a:r>
            <a:r>
              <a:rPr lang="en-US" sz="1600" dirty="0" smtClean="0">
                <a:cs typeface="Arial" charset="0"/>
              </a:rPr>
              <a:t>at a short maturity.</a:t>
            </a:r>
            <a:endParaRPr lang="en-US" sz="1600" dirty="0">
              <a:cs typeface="Arial" charset="0"/>
            </a:endParaRPr>
          </a:p>
          <a:p>
            <a:endParaRPr lang="en-US" sz="1600" dirty="0">
              <a:cs typeface="Arial" charset="0"/>
            </a:endParaRPr>
          </a:p>
          <a:p>
            <a:r>
              <a:rPr lang="en-US" sz="1600" dirty="0">
                <a:cs typeface="Arial" charset="0"/>
              </a:rPr>
              <a:t>In a swap, neither counterparty pays a premium for the risk that they will default on the principal amount, so swapping allows them to exploit each one's comparative advantage and divide the net improvement in borrowing terms between them.</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63377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469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469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469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46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69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79B1DBA3-C28B-41E2-8E67-58681AA636D2}" type="slidenum">
              <a:rPr lang="en-US"/>
              <a:pPr/>
              <a:t>21</a:t>
            </a:fld>
            <a:endParaRPr lang="en-US"/>
          </a:p>
        </p:txBody>
      </p:sp>
      <p:sp>
        <p:nvSpPr>
          <p:cNvPr id="755714" name="Rectangle 2"/>
          <p:cNvSpPr>
            <a:spLocks noGrp="1" noChangeArrowheads="1"/>
          </p:cNvSpPr>
          <p:nvPr>
            <p:ph type="title"/>
          </p:nvPr>
        </p:nvSpPr>
        <p:spPr/>
        <p:txBody>
          <a:bodyPr/>
          <a:lstStyle/>
          <a:p>
            <a:r>
              <a:rPr lang="en-US" dirty="0"/>
              <a:t>Interest Rate Derivatives and Interest Rate Models</a:t>
            </a:r>
          </a:p>
        </p:txBody>
      </p:sp>
      <p:sp>
        <p:nvSpPr>
          <p:cNvPr id="755715" name="Rectangle 3"/>
          <p:cNvSpPr>
            <a:spLocks noGrp="1" noChangeArrowheads="1"/>
          </p:cNvSpPr>
          <p:nvPr>
            <p:ph type="body" idx="1"/>
          </p:nvPr>
        </p:nvSpPr>
        <p:spPr/>
        <p:txBody>
          <a:bodyPr/>
          <a:lstStyle/>
          <a:p>
            <a:pPr algn="ctr"/>
            <a:r>
              <a:rPr lang="en-US" u="sng">
                <a:cs typeface="Arial" charset="0"/>
              </a:rPr>
              <a:t>Pricing a Swap</a:t>
            </a:r>
          </a:p>
          <a:p>
            <a:r>
              <a:rPr lang="en-US" sz="1600" u="sng">
                <a:cs typeface="Arial" charset="0"/>
              </a:rPr>
              <a:t>The Swap Rate:</a:t>
            </a:r>
            <a:r>
              <a:rPr lang="en-US" sz="1600">
                <a:cs typeface="Arial" charset="0"/>
              </a:rPr>
              <a:t>  Like a forward price, the "swap rate" in the market is the fixed interest rate for a given maturity at which a swap against LIBOR can be set up such that neither counterparty has to make a payment to the other at the beginning.  </a:t>
            </a:r>
          </a:p>
          <a:p>
            <a:endParaRPr lang="en-US" sz="1600">
              <a:cs typeface="Arial" charset="0"/>
            </a:endParaRPr>
          </a:p>
          <a:p>
            <a:r>
              <a:rPr lang="en-US" sz="1600" u="sng">
                <a:cs typeface="Arial" charset="0"/>
              </a:rPr>
              <a:t>How is the swap rate determined?</a:t>
            </a:r>
            <a:r>
              <a:rPr lang="en-US" sz="1600">
                <a:cs typeface="Arial" charset="0"/>
              </a:rPr>
              <a:t>  The future cash flows on the swap can be thought of in two equivalent ways:</a:t>
            </a:r>
          </a:p>
          <a:p>
            <a:pPr>
              <a:lnSpc>
                <a:spcPct val="60000"/>
              </a:lnSpc>
            </a:pPr>
            <a:endParaRPr lang="en-US" sz="1600">
              <a:cs typeface="Arial" charset="0"/>
            </a:endParaRPr>
          </a:p>
          <a:p>
            <a:r>
              <a:rPr lang="en-US" sz="1600">
                <a:cs typeface="Arial" charset="0"/>
              </a:rPr>
              <a:t>1.  A swap is a series of forward contracts (forward rate agreements, actually).  </a:t>
            </a:r>
          </a:p>
          <a:p>
            <a:pPr lvl="1"/>
            <a:r>
              <a:rPr lang="en-US" sz="1400">
                <a:cs typeface="Arial" charset="0"/>
              </a:rPr>
              <a:t>The "strike price" is the fixed interest rate and the "underlying" is the floating rate.  In our example, the swap between A and B is like 6 forwards with sequential maturities; the strike on each one is the $5 million fixed rate payment and the underlying is the floating market value of 1/2 year's interest on $100 million computed as market LIBOR 6 months before the payment date, plus 50 b.p.</a:t>
            </a:r>
          </a:p>
          <a:p>
            <a:endParaRPr lang="en-US" sz="1400">
              <a:cs typeface="Arial" charset="0"/>
            </a:endParaRPr>
          </a:p>
          <a:p>
            <a:r>
              <a:rPr lang="en-US" sz="1600">
                <a:cs typeface="Arial" charset="0"/>
              </a:rPr>
              <a:t>2.  A swap is like being long one bond and short another with the same face value.</a:t>
            </a:r>
          </a:p>
          <a:p>
            <a:pPr lvl="1"/>
            <a:r>
              <a:rPr lang="en-US" sz="1400">
                <a:cs typeface="Arial" charset="0"/>
              </a:rPr>
              <a:t>Paying fixed and receiving floating gives the same cash flows as being long a floating rate bond and being short (i.e., issuing) a fixed rate bond.  In our example, A's position is the same as issuing a $100 million face value 10 percent coupon 3 year bond and using the proceeds to buy $100 million of bonds paying a floating interest rate of LIBOR plus 50 b.p.  B's position is the reverse, long the fixed rate bond and short the floating rate bond. </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18261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57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571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571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571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5571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571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5715"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 name="Slide Number Placeholder 4"/>
          <p:cNvSpPr>
            <a:spLocks noGrp="1"/>
          </p:cNvSpPr>
          <p:nvPr>
            <p:ph type="sldNum" sz="quarter" idx="11"/>
          </p:nvPr>
        </p:nvSpPr>
        <p:spPr/>
        <p:txBody>
          <a:bodyPr/>
          <a:lstStyle/>
          <a:p>
            <a:fld id="{1ED0122E-72C7-4E11-B446-1B97AF525FBB}" type="slidenum">
              <a:rPr lang="en-US"/>
              <a:pPr/>
              <a:t>22</a:t>
            </a:fld>
            <a:endParaRPr lang="en-US"/>
          </a:p>
        </p:txBody>
      </p:sp>
      <p:sp>
        <p:nvSpPr>
          <p:cNvPr id="756738" name="Rectangle 2"/>
          <p:cNvSpPr>
            <a:spLocks noGrp="1" noChangeArrowheads="1"/>
          </p:cNvSpPr>
          <p:nvPr>
            <p:ph type="title"/>
          </p:nvPr>
        </p:nvSpPr>
        <p:spPr/>
        <p:txBody>
          <a:bodyPr/>
          <a:lstStyle/>
          <a:p>
            <a:r>
              <a:rPr lang="en-US" dirty="0"/>
              <a:t>Interest Rate Derivatives and Interest Rate Models</a:t>
            </a:r>
          </a:p>
        </p:txBody>
      </p:sp>
      <p:sp>
        <p:nvSpPr>
          <p:cNvPr id="756739" name="Rectangle 3"/>
          <p:cNvSpPr>
            <a:spLocks noGrp="1" noChangeArrowheads="1"/>
          </p:cNvSpPr>
          <p:nvPr>
            <p:ph type="body" idx="1"/>
          </p:nvPr>
        </p:nvSpPr>
        <p:spPr>
          <a:xfrm>
            <a:off x="685800" y="762000"/>
            <a:ext cx="7772400" cy="1587500"/>
          </a:xfrm>
        </p:spPr>
        <p:txBody>
          <a:bodyPr/>
          <a:lstStyle/>
          <a:p>
            <a:pPr algn="ctr"/>
            <a:r>
              <a:rPr lang="en-US" u="sng">
                <a:cs typeface="Arial" charset="0"/>
              </a:rPr>
              <a:t>Pricing a Swap</a:t>
            </a:r>
          </a:p>
          <a:p>
            <a:r>
              <a:rPr lang="en-US" sz="1600">
                <a:cs typeface="Arial" charset="0"/>
              </a:rPr>
              <a:t>Compare a swap to pay a fixed rate C and receive LIBOR on future dates t</a:t>
            </a:r>
            <a:r>
              <a:rPr lang="en-US" sz="1600" baseline="-25000">
                <a:cs typeface="Arial" charset="0"/>
              </a:rPr>
              <a:t>1</a:t>
            </a:r>
            <a:r>
              <a:rPr lang="en-US" sz="1600">
                <a:cs typeface="Arial" charset="0"/>
              </a:rPr>
              <a:t>, t</a:t>
            </a:r>
            <a:r>
              <a:rPr lang="en-US" sz="1600" baseline="-25000">
                <a:cs typeface="Arial" charset="0"/>
              </a:rPr>
              <a:t>2</a:t>
            </a:r>
            <a:r>
              <a:rPr lang="en-US" sz="1600">
                <a:cs typeface="Arial" charset="0"/>
              </a:rPr>
              <a:t>, t</a:t>
            </a:r>
            <a:r>
              <a:rPr lang="en-US" sz="1600" baseline="-25000">
                <a:cs typeface="Arial" charset="0"/>
              </a:rPr>
              <a:t>3</a:t>
            </a:r>
            <a:r>
              <a:rPr lang="en-US" sz="1600">
                <a:cs typeface="Arial" charset="0"/>
              </a:rPr>
              <a:t> with the payments on a series of FRAs all struck at rate C, and with payments on the bond portfolio that is long a date t</a:t>
            </a:r>
            <a:r>
              <a:rPr lang="en-US" sz="1600" baseline="-25000">
                <a:cs typeface="Arial" charset="0"/>
              </a:rPr>
              <a:t>3</a:t>
            </a:r>
            <a:r>
              <a:rPr lang="en-US" sz="1600">
                <a:cs typeface="Arial" charset="0"/>
              </a:rPr>
              <a:t> floating rate bond paying LIBOR and short a fixed rate bond with coupon rate C.</a:t>
            </a:r>
          </a:p>
        </p:txBody>
      </p:sp>
      <p:grpSp>
        <p:nvGrpSpPr>
          <p:cNvPr id="2" name="Group 4"/>
          <p:cNvGrpSpPr>
            <a:grpSpLocks/>
          </p:cNvGrpSpPr>
          <p:nvPr/>
        </p:nvGrpSpPr>
        <p:grpSpPr bwMode="auto">
          <a:xfrm>
            <a:off x="1905000" y="3124200"/>
            <a:ext cx="5029200" cy="1463675"/>
            <a:chOff x="1200" y="1968"/>
            <a:chExt cx="3168" cy="922"/>
          </a:xfrm>
        </p:grpSpPr>
        <p:grpSp>
          <p:nvGrpSpPr>
            <p:cNvPr id="3" name="Group 5"/>
            <p:cNvGrpSpPr>
              <a:grpSpLocks/>
            </p:cNvGrpSpPr>
            <p:nvPr/>
          </p:nvGrpSpPr>
          <p:grpSpPr bwMode="auto">
            <a:xfrm>
              <a:off x="2832" y="1968"/>
              <a:ext cx="240" cy="240"/>
              <a:chOff x="1776" y="2160"/>
              <a:chExt cx="240" cy="240"/>
            </a:xfrm>
          </p:grpSpPr>
          <p:sp>
            <p:nvSpPr>
              <p:cNvPr id="756742" name="Line 6"/>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743" name="Text Box 7"/>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4" name="Group 8"/>
            <p:cNvGrpSpPr>
              <a:grpSpLocks/>
            </p:cNvGrpSpPr>
            <p:nvPr/>
          </p:nvGrpSpPr>
          <p:grpSpPr bwMode="auto">
            <a:xfrm>
              <a:off x="1200" y="2016"/>
              <a:ext cx="3168" cy="874"/>
              <a:chOff x="1200" y="2016"/>
              <a:chExt cx="3168" cy="874"/>
            </a:xfrm>
          </p:grpSpPr>
          <p:grpSp>
            <p:nvGrpSpPr>
              <p:cNvPr id="5" name="Group 9"/>
              <p:cNvGrpSpPr>
                <a:grpSpLocks/>
              </p:cNvGrpSpPr>
              <p:nvPr/>
            </p:nvGrpSpPr>
            <p:grpSpPr bwMode="auto">
              <a:xfrm>
                <a:off x="2352" y="2208"/>
                <a:ext cx="1152" cy="240"/>
                <a:chOff x="720" y="1728"/>
                <a:chExt cx="1152" cy="240"/>
              </a:xfrm>
            </p:grpSpPr>
            <p:sp>
              <p:nvSpPr>
                <p:cNvPr id="756746" name="Line 10"/>
                <p:cNvSpPr>
                  <a:spLocks noChangeShapeType="1"/>
                </p:cNvSpPr>
                <p:nvPr/>
              </p:nvSpPr>
              <p:spPr bwMode="auto">
                <a:xfrm>
                  <a:off x="720" y="1728"/>
                  <a:ext cx="576" cy="0"/>
                </a:xfrm>
                <a:prstGeom prst="line">
                  <a:avLst/>
                </a:prstGeom>
                <a:noFill/>
                <a:ln w="9525">
                  <a:solidFill>
                    <a:schemeClr val="tx1"/>
                  </a:solidFill>
                  <a:round/>
                  <a:headEnd/>
                  <a:tailEnd/>
                </a:ln>
                <a:effectLst/>
              </p:spPr>
              <p:txBody>
                <a:bodyPr/>
                <a:lstStyle/>
                <a:p>
                  <a:endParaRPr lang="en-US"/>
                </a:p>
              </p:txBody>
            </p:sp>
            <p:grpSp>
              <p:nvGrpSpPr>
                <p:cNvPr id="6" name="Group 11"/>
                <p:cNvGrpSpPr>
                  <a:grpSpLocks/>
                </p:cNvGrpSpPr>
                <p:nvPr/>
              </p:nvGrpSpPr>
              <p:grpSpPr bwMode="auto">
                <a:xfrm>
                  <a:off x="720" y="1968"/>
                  <a:ext cx="1152" cy="0"/>
                  <a:chOff x="720" y="1968"/>
                  <a:chExt cx="1152" cy="0"/>
                </a:xfrm>
              </p:grpSpPr>
              <p:sp>
                <p:nvSpPr>
                  <p:cNvPr id="756748" name="Line 12"/>
                  <p:cNvSpPr>
                    <a:spLocks noChangeShapeType="1"/>
                  </p:cNvSpPr>
                  <p:nvPr/>
                </p:nvSpPr>
                <p:spPr bwMode="auto">
                  <a:xfrm>
                    <a:off x="720" y="1968"/>
                    <a:ext cx="576" cy="0"/>
                  </a:xfrm>
                  <a:prstGeom prst="line">
                    <a:avLst/>
                  </a:prstGeom>
                  <a:noFill/>
                  <a:ln w="9525">
                    <a:solidFill>
                      <a:schemeClr val="tx1"/>
                    </a:solidFill>
                    <a:round/>
                    <a:headEnd/>
                    <a:tailEnd/>
                  </a:ln>
                  <a:effectLst/>
                </p:spPr>
                <p:txBody>
                  <a:bodyPr/>
                  <a:lstStyle/>
                  <a:p>
                    <a:endParaRPr lang="en-US"/>
                  </a:p>
                </p:txBody>
              </p:sp>
              <p:sp>
                <p:nvSpPr>
                  <p:cNvPr id="756749" name="Line 13"/>
                  <p:cNvSpPr>
                    <a:spLocks noChangeShapeType="1"/>
                  </p:cNvSpPr>
                  <p:nvPr/>
                </p:nvSpPr>
                <p:spPr bwMode="auto">
                  <a:xfrm>
                    <a:off x="1296" y="1968"/>
                    <a:ext cx="576" cy="0"/>
                  </a:xfrm>
                  <a:prstGeom prst="line">
                    <a:avLst/>
                  </a:prstGeom>
                  <a:noFill/>
                  <a:ln w="9525">
                    <a:solidFill>
                      <a:schemeClr val="tx1"/>
                    </a:solidFill>
                    <a:round/>
                    <a:headEnd/>
                    <a:tailEnd/>
                  </a:ln>
                  <a:effectLst/>
                </p:spPr>
                <p:txBody>
                  <a:bodyPr/>
                  <a:lstStyle/>
                  <a:p>
                    <a:endParaRPr lang="en-US"/>
                  </a:p>
                </p:txBody>
              </p:sp>
            </p:grpSp>
          </p:grpSp>
          <p:grpSp>
            <p:nvGrpSpPr>
              <p:cNvPr id="7" name="Group 14"/>
              <p:cNvGrpSpPr>
                <a:grpSpLocks/>
              </p:cNvGrpSpPr>
              <p:nvPr/>
            </p:nvGrpSpPr>
            <p:grpSpPr bwMode="auto">
              <a:xfrm>
                <a:off x="3408" y="2208"/>
                <a:ext cx="240" cy="240"/>
                <a:chOff x="1776" y="2160"/>
                <a:chExt cx="240" cy="240"/>
              </a:xfrm>
            </p:grpSpPr>
            <p:sp>
              <p:nvSpPr>
                <p:cNvPr id="756751" name="Line 15"/>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752" name="Text Box 16"/>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8" name="Group 17"/>
              <p:cNvGrpSpPr>
                <a:grpSpLocks/>
              </p:cNvGrpSpPr>
              <p:nvPr/>
            </p:nvGrpSpPr>
            <p:grpSpPr bwMode="auto">
              <a:xfrm>
                <a:off x="2064" y="2064"/>
                <a:ext cx="375" cy="250"/>
                <a:chOff x="2640" y="1872"/>
                <a:chExt cx="375" cy="250"/>
              </a:xfrm>
            </p:grpSpPr>
            <p:sp>
              <p:nvSpPr>
                <p:cNvPr id="756754" name="Text Box 18"/>
                <p:cNvSpPr txBox="1">
                  <a:spLocks noChangeArrowheads="1"/>
                </p:cNvSpPr>
                <p:nvPr/>
              </p:nvSpPr>
              <p:spPr bwMode="auto">
                <a:xfrm>
                  <a:off x="2640" y="1872"/>
                  <a:ext cx="236" cy="154"/>
                </a:xfrm>
                <a:prstGeom prst="rect">
                  <a:avLst/>
                </a:prstGeom>
                <a:noFill/>
                <a:ln w="9525">
                  <a:noFill/>
                  <a:miter lim="800000"/>
                  <a:headEnd/>
                  <a:tailEnd/>
                </a:ln>
                <a:effectLst/>
              </p:spPr>
              <p:txBody>
                <a:bodyPr wrap="none">
                  <a:spAutoFit/>
                </a:bodyPr>
                <a:lstStyle/>
                <a:p>
                  <a:r>
                    <a:rPr lang="en-US" sz="1000" i="0"/>
                    <a:t>Pay</a:t>
                  </a:r>
                </a:p>
              </p:txBody>
            </p:sp>
            <p:sp>
              <p:nvSpPr>
                <p:cNvPr id="756755" name="Text Box 19"/>
                <p:cNvSpPr txBox="1">
                  <a:spLocks noChangeArrowheads="1"/>
                </p:cNvSpPr>
                <p:nvPr/>
              </p:nvSpPr>
              <p:spPr bwMode="auto">
                <a:xfrm>
                  <a:off x="2640" y="1968"/>
                  <a:ext cx="375" cy="154"/>
                </a:xfrm>
                <a:prstGeom prst="rect">
                  <a:avLst/>
                </a:prstGeom>
                <a:noFill/>
                <a:ln w="9525">
                  <a:noFill/>
                  <a:miter lim="800000"/>
                  <a:headEnd/>
                  <a:tailEnd/>
                </a:ln>
                <a:effectLst/>
              </p:spPr>
              <p:txBody>
                <a:bodyPr wrap="none">
                  <a:spAutoFit/>
                </a:bodyPr>
                <a:lstStyle/>
                <a:p>
                  <a:r>
                    <a:rPr lang="en-US" sz="1000" i="0"/>
                    <a:t>Receive</a:t>
                  </a:r>
                </a:p>
              </p:txBody>
            </p:sp>
          </p:grpSp>
          <p:grpSp>
            <p:nvGrpSpPr>
              <p:cNvPr id="9" name="Group 20"/>
              <p:cNvGrpSpPr>
                <a:grpSpLocks/>
              </p:cNvGrpSpPr>
              <p:nvPr/>
            </p:nvGrpSpPr>
            <p:grpSpPr bwMode="auto">
              <a:xfrm>
                <a:off x="2736" y="2208"/>
                <a:ext cx="472" cy="202"/>
                <a:chOff x="3264" y="1536"/>
                <a:chExt cx="472" cy="202"/>
              </a:xfrm>
            </p:grpSpPr>
            <p:sp>
              <p:nvSpPr>
                <p:cNvPr id="756757" name="Text Box 21"/>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LIBOR(t0)</a:t>
                  </a:r>
                </a:p>
              </p:txBody>
            </p:sp>
            <p:sp>
              <p:nvSpPr>
                <p:cNvPr id="756758" name="Line 22"/>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grpSp>
            <p:nvGrpSpPr>
              <p:cNvPr id="10" name="Group 23"/>
              <p:cNvGrpSpPr>
                <a:grpSpLocks/>
              </p:cNvGrpSpPr>
              <p:nvPr/>
            </p:nvGrpSpPr>
            <p:grpSpPr bwMode="auto">
              <a:xfrm>
                <a:off x="3312" y="2448"/>
                <a:ext cx="472" cy="202"/>
                <a:chOff x="3264" y="1536"/>
                <a:chExt cx="472" cy="202"/>
              </a:xfrm>
            </p:grpSpPr>
            <p:sp>
              <p:nvSpPr>
                <p:cNvPr id="756760" name="Text Box 24"/>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LIBOR(t1)</a:t>
                  </a:r>
                </a:p>
              </p:txBody>
            </p:sp>
            <p:sp>
              <p:nvSpPr>
                <p:cNvPr id="756761" name="Line 25"/>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grpSp>
            <p:nvGrpSpPr>
              <p:cNvPr id="11" name="Group 26"/>
              <p:cNvGrpSpPr>
                <a:grpSpLocks/>
              </p:cNvGrpSpPr>
              <p:nvPr/>
            </p:nvGrpSpPr>
            <p:grpSpPr bwMode="auto">
              <a:xfrm>
                <a:off x="2064" y="2304"/>
                <a:ext cx="375" cy="250"/>
                <a:chOff x="2640" y="1872"/>
                <a:chExt cx="375" cy="250"/>
              </a:xfrm>
            </p:grpSpPr>
            <p:sp>
              <p:nvSpPr>
                <p:cNvPr id="756763" name="Text Box 27"/>
                <p:cNvSpPr txBox="1">
                  <a:spLocks noChangeArrowheads="1"/>
                </p:cNvSpPr>
                <p:nvPr/>
              </p:nvSpPr>
              <p:spPr bwMode="auto">
                <a:xfrm>
                  <a:off x="2640" y="1872"/>
                  <a:ext cx="236" cy="154"/>
                </a:xfrm>
                <a:prstGeom prst="rect">
                  <a:avLst/>
                </a:prstGeom>
                <a:noFill/>
                <a:ln w="9525">
                  <a:noFill/>
                  <a:miter lim="800000"/>
                  <a:headEnd/>
                  <a:tailEnd/>
                </a:ln>
                <a:effectLst/>
              </p:spPr>
              <p:txBody>
                <a:bodyPr wrap="none">
                  <a:spAutoFit/>
                </a:bodyPr>
                <a:lstStyle/>
                <a:p>
                  <a:r>
                    <a:rPr lang="en-US" sz="1000" i="0"/>
                    <a:t>Pay</a:t>
                  </a:r>
                </a:p>
              </p:txBody>
            </p:sp>
            <p:sp>
              <p:nvSpPr>
                <p:cNvPr id="756764" name="Text Box 28"/>
                <p:cNvSpPr txBox="1">
                  <a:spLocks noChangeArrowheads="1"/>
                </p:cNvSpPr>
                <p:nvPr/>
              </p:nvSpPr>
              <p:spPr bwMode="auto">
                <a:xfrm>
                  <a:off x="2640" y="1968"/>
                  <a:ext cx="375" cy="154"/>
                </a:xfrm>
                <a:prstGeom prst="rect">
                  <a:avLst/>
                </a:prstGeom>
                <a:noFill/>
                <a:ln w="9525">
                  <a:noFill/>
                  <a:miter lim="800000"/>
                  <a:headEnd/>
                  <a:tailEnd/>
                </a:ln>
                <a:effectLst/>
              </p:spPr>
              <p:txBody>
                <a:bodyPr wrap="none">
                  <a:spAutoFit/>
                </a:bodyPr>
                <a:lstStyle/>
                <a:p>
                  <a:r>
                    <a:rPr lang="en-US" sz="1000" i="0"/>
                    <a:t>Receive</a:t>
                  </a:r>
                </a:p>
              </p:txBody>
            </p:sp>
          </p:grpSp>
          <p:grpSp>
            <p:nvGrpSpPr>
              <p:cNvPr id="12" name="Group 29"/>
              <p:cNvGrpSpPr>
                <a:grpSpLocks/>
              </p:cNvGrpSpPr>
              <p:nvPr/>
            </p:nvGrpSpPr>
            <p:grpSpPr bwMode="auto">
              <a:xfrm>
                <a:off x="2928" y="2448"/>
                <a:ext cx="1152" cy="240"/>
                <a:chOff x="720" y="1728"/>
                <a:chExt cx="1152" cy="240"/>
              </a:xfrm>
            </p:grpSpPr>
            <p:sp>
              <p:nvSpPr>
                <p:cNvPr id="756766" name="Line 30"/>
                <p:cNvSpPr>
                  <a:spLocks noChangeShapeType="1"/>
                </p:cNvSpPr>
                <p:nvPr/>
              </p:nvSpPr>
              <p:spPr bwMode="auto">
                <a:xfrm>
                  <a:off x="720" y="1728"/>
                  <a:ext cx="576" cy="0"/>
                </a:xfrm>
                <a:prstGeom prst="line">
                  <a:avLst/>
                </a:prstGeom>
                <a:noFill/>
                <a:ln w="9525">
                  <a:solidFill>
                    <a:schemeClr val="tx1"/>
                  </a:solidFill>
                  <a:round/>
                  <a:headEnd/>
                  <a:tailEnd/>
                </a:ln>
                <a:effectLst/>
              </p:spPr>
              <p:txBody>
                <a:bodyPr/>
                <a:lstStyle/>
                <a:p>
                  <a:endParaRPr lang="en-US"/>
                </a:p>
              </p:txBody>
            </p:sp>
            <p:grpSp>
              <p:nvGrpSpPr>
                <p:cNvPr id="13" name="Group 31"/>
                <p:cNvGrpSpPr>
                  <a:grpSpLocks/>
                </p:cNvGrpSpPr>
                <p:nvPr/>
              </p:nvGrpSpPr>
              <p:grpSpPr bwMode="auto">
                <a:xfrm>
                  <a:off x="720" y="1968"/>
                  <a:ext cx="1152" cy="0"/>
                  <a:chOff x="720" y="1968"/>
                  <a:chExt cx="1152" cy="0"/>
                </a:xfrm>
              </p:grpSpPr>
              <p:sp>
                <p:nvSpPr>
                  <p:cNvPr id="756768" name="Line 32"/>
                  <p:cNvSpPr>
                    <a:spLocks noChangeShapeType="1"/>
                  </p:cNvSpPr>
                  <p:nvPr/>
                </p:nvSpPr>
                <p:spPr bwMode="auto">
                  <a:xfrm>
                    <a:off x="720" y="1968"/>
                    <a:ext cx="576" cy="0"/>
                  </a:xfrm>
                  <a:prstGeom prst="line">
                    <a:avLst/>
                  </a:prstGeom>
                  <a:noFill/>
                  <a:ln w="9525">
                    <a:solidFill>
                      <a:schemeClr val="tx1"/>
                    </a:solidFill>
                    <a:round/>
                    <a:headEnd/>
                    <a:tailEnd/>
                  </a:ln>
                  <a:effectLst/>
                </p:spPr>
                <p:txBody>
                  <a:bodyPr/>
                  <a:lstStyle/>
                  <a:p>
                    <a:endParaRPr lang="en-US"/>
                  </a:p>
                </p:txBody>
              </p:sp>
              <p:sp>
                <p:nvSpPr>
                  <p:cNvPr id="756769" name="Line 33"/>
                  <p:cNvSpPr>
                    <a:spLocks noChangeShapeType="1"/>
                  </p:cNvSpPr>
                  <p:nvPr/>
                </p:nvSpPr>
                <p:spPr bwMode="auto">
                  <a:xfrm>
                    <a:off x="1296" y="1968"/>
                    <a:ext cx="576" cy="0"/>
                  </a:xfrm>
                  <a:prstGeom prst="line">
                    <a:avLst/>
                  </a:prstGeom>
                  <a:noFill/>
                  <a:ln w="9525">
                    <a:solidFill>
                      <a:schemeClr val="tx1"/>
                    </a:solidFill>
                    <a:round/>
                    <a:headEnd/>
                    <a:tailEnd/>
                  </a:ln>
                  <a:effectLst/>
                </p:spPr>
                <p:txBody>
                  <a:bodyPr/>
                  <a:lstStyle/>
                  <a:p>
                    <a:endParaRPr lang="en-US"/>
                  </a:p>
                </p:txBody>
              </p:sp>
            </p:grpSp>
          </p:grpSp>
          <p:grpSp>
            <p:nvGrpSpPr>
              <p:cNvPr id="14" name="Group 34"/>
              <p:cNvGrpSpPr>
                <a:grpSpLocks/>
              </p:cNvGrpSpPr>
              <p:nvPr/>
            </p:nvGrpSpPr>
            <p:grpSpPr bwMode="auto">
              <a:xfrm>
                <a:off x="3984" y="2448"/>
                <a:ext cx="240" cy="240"/>
                <a:chOff x="1776" y="2160"/>
                <a:chExt cx="240" cy="240"/>
              </a:xfrm>
            </p:grpSpPr>
            <p:sp>
              <p:nvSpPr>
                <p:cNvPr id="756771" name="Line 35"/>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772" name="Text Box 36"/>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15" name="Group 37"/>
              <p:cNvGrpSpPr>
                <a:grpSpLocks/>
              </p:cNvGrpSpPr>
              <p:nvPr/>
            </p:nvGrpSpPr>
            <p:grpSpPr bwMode="auto">
              <a:xfrm>
                <a:off x="3888" y="2688"/>
                <a:ext cx="472" cy="202"/>
                <a:chOff x="3264" y="1536"/>
                <a:chExt cx="472" cy="202"/>
              </a:xfrm>
            </p:grpSpPr>
            <p:sp>
              <p:nvSpPr>
                <p:cNvPr id="756774" name="Text Box 38"/>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LIBOR(t2)</a:t>
                  </a:r>
                </a:p>
              </p:txBody>
            </p:sp>
            <p:sp>
              <p:nvSpPr>
                <p:cNvPr id="756775" name="Line 39"/>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sp>
            <p:nvSpPr>
              <p:cNvPr id="756776" name="Line 40"/>
              <p:cNvSpPr>
                <a:spLocks noChangeShapeType="1"/>
              </p:cNvSpPr>
              <p:nvPr/>
            </p:nvSpPr>
            <p:spPr bwMode="auto">
              <a:xfrm flipH="1">
                <a:off x="2352" y="2688"/>
                <a:ext cx="576" cy="0"/>
              </a:xfrm>
              <a:prstGeom prst="line">
                <a:avLst/>
              </a:prstGeom>
              <a:noFill/>
              <a:ln w="9525">
                <a:solidFill>
                  <a:schemeClr val="tx1"/>
                </a:solidFill>
                <a:round/>
                <a:headEnd/>
                <a:tailEnd/>
              </a:ln>
              <a:effectLst/>
            </p:spPr>
            <p:txBody>
              <a:bodyPr/>
              <a:lstStyle/>
              <a:p>
                <a:endParaRPr lang="en-US"/>
              </a:p>
            </p:txBody>
          </p:sp>
          <p:grpSp>
            <p:nvGrpSpPr>
              <p:cNvPr id="16" name="Group 41"/>
              <p:cNvGrpSpPr>
                <a:grpSpLocks/>
              </p:cNvGrpSpPr>
              <p:nvPr/>
            </p:nvGrpSpPr>
            <p:grpSpPr bwMode="auto">
              <a:xfrm>
                <a:off x="2064" y="2544"/>
                <a:ext cx="375" cy="250"/>
                <a:chOff x="2640" y="1872"/>
                <a:chExt cx="375" cy="250"/>
              </a:xfrm>
            </p:grpSpPr>
            <p:sp>
              <p:nvSpPr>
                <p:cNvPr id="756778" name="Text Box 42"/>
                <p:cNvSpPr txBox="1">
                  <a:spLocks noChangeArrowheads="1"/>
                </p:cNvSpPr>
                <p:nvPr/>
              </p:nvSpPr>
              <p:spPr bwMode="auto">
                <a:xfrm>
                  <a:off x="2640" y="1872"/>
                  <a:ext cx="236" cy="154"/>
                </a:xfrm>
                <a:prstGeom prst="rect">
                  <a:avLst/>
                </a:prstGeom>
                <a:noFill/>
                <a:ln w="9525">
                  <a:noFill/>
                  <a:miter lim="800000"/>
                  <a:headEnd/>
                  <a:tailEnd/>
                </a:ln>
                <a:effectLst/>
              </p:spPr>
              <p:txBody>
                <a:bodyPr wrap="none">
                  <a:spAutoFit/>
                </a:bodyPr>
                <a:lstStyle/>
                <a:p>
                  <a:r>
                    <a:rPr lang="en-US" sz="1000" i="0"/>
                    <a:t>Pay</a:t>
                  </a:r>
                </a:p>
              </p:txBody>
            </p:sp>
            <p:sp>
              <p:nvSpPr>
                <p:cNvPr id="756779" name="Text Box 43"/>
                <p:cNvSpPr txBox="1">
                  <a:spLocks noChangeArrowheads="1"/>
                </p:cNvSpPr>
                <p:nvPr/>
              </p:nvSpPr>
              <p:spPr bwMode="auto">
                <a:xfrm>
                  <a:off x="2640" y="1968"/>
                  <a:ext cx="375" cy="154"/>
                </a:xfrm>
                <a:prstGeom prst="rect">
                  <a:avLst/>
                </a:prstGeom>
                <a:noFill/>
                <a:ln w="9525">
                  <a:noFill/>
                  <a:miter lim="800000"/>
                  <a:headEnd/>
                  <a:tailEnd/>
                </a:ln>
                <a:effectLst/>
              </p:spPr>
              <p:txBody>
                <a:bodyPr wrap="none">
                  <a:spAutoFit/>
                </a:bodyPr>
                <a:lstStyle/>
                <a:p>
                  <a:r>
                    <a:rPr lang="en-US" sz="1000" i="0"/>
                    <a:t>Receive</a:t>
                  </a:r>
                </a:p>
              </p:txBody>
            </p:sp>
          </p:grpSp>
          <p:sp>
            <p:nvSpPr>
              <p:cNvPr id="756780" name="Text Box 44"/>
              <p:cNvSpPr txBox="1">
                <a:spLocks noChangeArrowheads="1"/>
              </p:cNvSpPr>
              <p:nvPr/>
            </p:nvSpPr>
            <p:spPr bwMode="auto">
              <a:xfrm>
                <a:off x="1344" y="2112"/>
                <a:ext cx="429" cy="192"/>
              </a:xfrm>
              <a:prstGeom prst="rect">
                <a:avLst/>
              </a:prstGeom>
              <a:noFill/>
              <a:ln w="9525">
                <a:noFill/>
                <a:miter lim="800000"/>
                <a:headEnd/>
                <a:tailEnd/>
              </a:ln>
              <a:effectLst/>
            </p:spPr>
            <p:txBody>
              <a:bodyPr>
                <a:spAutoFit/>
              </a:bodyPr>
              <a:lstStyle/>
              <a:p>
                <a:r>
                  <a:rPr lang="en-US" sz="1400" i="0"/>
                  <a:t>t</a:t>
                </a:r>
                <a:r>
                  <a:rPr lang="en-US" sz="1400" i="0" baseline="-25000"/>
                  <a:t>1</a:t>
                </a:r>
                <a:r>
                  <a:rPr lang="en-US" sz="1400" i="0"/>
                  <a:t> FRA</a:t>
                </a:r>
              </a:p>
            </p:txBody>
          </p:sp>
          <p:sp>
            <p:nvSpPr>
              <p:cNvPr id="756781" name="Text Box 45"/>
              <p:cNvSpPr txBox="1">
                <a:spLocks noChangeArrowheads="1"/>
              </p:cNvSpPr>
              <p:nvPr/>
            </p:nvSpPr>
            <p:spPr bwMode="auto">
              <a:xfrm>
                <a:off x="1344" y="2352"/>
                <a:ext cx="429" cy="192"/>
              </a:xfrm>
              <a:prstGeom prst="rect">
                <a:avLst/>
              </a:prstGeom>
              <a:noFill/>
              <a:ln w="9525">
                <a:noFill/>
                <a:miter lim="800000"/>
                <a:headEnd/>
                <a:tailEnd/>
              </a:ln>
              <a:effectLst/>
            </p:spPr>
            <p:txBody>
              <a:bodyPr>
                <a:spAutoFit/>
              </a:bodyPr>
              <a:lstStyle/>
              <a:p>
                <a:r>
                  <a:rPr lang="en-US" sz="1400" i="0"/>
                  <a:t>t</a:t>
                </a:r>
                <a:r>
                  <a:rPr lang="en-US" sz="1400" i="0" baseline="-25000"/>
                  <a:t>2</a:t>
                </a:r>
                <a:r>
                  <a:rPr lang="en-US" sz="1400" i="0"/>
                  <a:t> FRA</a:t>
                </a:r>
              </a:p>
            </p:txBody>
          </p:sp>
          <p:sp>
            <p:nvSpPr>
              <p:cNvPr id="756782" name="Text Box 46"/>
              <p:cNvSpPr txBox="1">
                <a:spLocks noChangeArrowheads="1"/>
              </p:cNvSpPr>
              <p:nvPr/>
            </p:nvSpPr>
            <p:spPr bwMode="auto">
              <a:xfrm>
                <a:off x="1344" y="2592"/>
                <a:ext cx="429" cy="192"/>
              </a:xfrm>
              <a:prstGeom prst="rect">
                <a:avLst/>
              </a:prstGeom>
              <a:noFill/>
              <a:ln w="9525">
                <a:noFill/>
                <a:miter lim="800000"/>
                <a:headEnd/>
                <a:tailEnd/>
              </a:ln>
              <a:effectLst/>
            </p:spPr>
            <p:txBody>
              <a:bodyPr>
                <a:spAutoFit/>
              </a:bodyPr>
              <a:lstStyle/>
              <a:p>
                <a:r>
                  <a:rPr lang="en-US" sz="1400" i="0"/>
                  <a:t>t</a:t>
                </a:r>
                <a:r>
                  <a:rPr lang="en-US" sz="1400" i="0" baseline="-25000"/>
                  <a:t>3</a:t>
                </a:r>
                <a:r>
                  <a:rPr lang="en-US" sz="1400" i="0"/>
                  <a:t> FRA</a:t>
                </a:r>
              </a:p>
            </p:txBody>
          </p:sp>
          <p:sp>
            <p:nvSpPr>
              <p:cNvPr id="756783" name="Rectangle 47"/>
              <p:cNvSpPr>
                <a:spLocks noChangeArrowheads="1"/>
              </p:cNvSpPr>
              <p:nvPr/>
            </p:nvSpPr>
            <p:spPr bwMode="auto">
              <a:xfrm>
                <a:off x="1200" y="2016"/>
                <a:ext cx="3168" cy="864"/>
              </a:xfrm>
              <a:prstGeom prst="rect">
                <a:avLst/>
              </a:prstGeom>
              <a:noFill/>
              <a:ln w="9525">
                <a:solidFill>
                  <a:schemeClr val="tx1"/>
                </a:solidFill>
                <a:miter lim="800000"/>
                <a:headEnd/>
                <a:tailEnd/>
              </a:ln>
              <a:effectLst/>
            </p:spPr>
            <p:txBody>
              <a:bodyPr wrap="none" anchor="ctr"/>
              <a:lstStyle/>
              <a:p>
                <a:endParaRPr lang="en-US"/>
              </a:p>
            </p:txBody>
          </p:sp>
        </p:grpSp>
      </p:grpSp>
      <p:grpSp>
        <p:nvGrpSpPr>
          <p:cNvPr id="17" name="Group 48"/>
          <p:cNvGrpSpPr>
            <a:grpSpLocks/>
          </p:cNvGrpSpPr>
          <p:nvPr/>
        </p:nvGrpSpPr>
        <p:grpSpPr bwMode="auto">
          <a:xfrm>
            <a:off x="1905000" y="2133600"/>
            <a:ext cx="5029200" cy="990600"/>
            <a:chOff x="1200" y="1344"/>
            <a:chExt cx="3168" cy="624"/>
          </a:xfrm>
        </p:grpSpPr>
        <p:grpSp>
          <p:nvGrpSpPr>
            <p:cNvPr id="18" name="Group 49"/>
            <p:cNvGrpSpPr>
              <a:grpSpLocks/>
            </p:cNvGrpSpPr>
            <p:nvPr/>
          </p:nvGrpSpPr>
          <p:grpSpPr bwMode="auto">
            <a:xfrm>
              <a:off x="3984" y="1440"/>
              <a:ext cx="240" cy="240"/>
              <a:chOff x="1776" y="2160"/>
              <a:chExt cx="240" cy="240"/>
            </a:xfrm>
          </p:grpSpPr>
          <p:sp>
            <p:nvSpPr>
              <p:cNvPr id="756786" name="Line 50"/>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787" name="Text Box 51"/>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19" name="Group 52"/>
            <p:cNvGrpSpPr>
              <a:grpSpLocks/>
            </p:cNvGrpSpPr>
            <p:nvPr/>
          </p:nvGrpSpPr>
          <p:grpSpPr bwMode="auto">
            <a:xfrm>
              <a:off x="3888" y="1680"/>
              <a:ext cx="472" cy="202"/>
              <a:chOff x="3264" y="1536"/>
              <a:chExt cx="472" cy="202"/>
            </a:xfrm>
          </p:grpSpPr>
          <p:sp>
            <p:nvSpPr>
              <p:cNvPr id="756789" name="Text Box 53"/>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LIBOR(t2)</a:t>
                </a:r>
              </a:p>
            </p:txBody>
          </p:sp>
          <p:sp>
            <p:nvSpPr>
              <p:cNvPr id="756790" name="Line 54"/>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sp>
          <p:nvSpPr>
            <p:cNvPr id="756791" name="Line 55"/>
            <p:cNvSpPr>
              <a:spLocks noChangeShapeType="1"/>
            </p:cNvSpPr>
            <p:nvPr/>
          </p:nvSpPr>
          <p:spPr bwMode="auto">
            <a:xfrm flipH="1">
              <a:off x="2352" y="1680"/>
              <a:ext cx="576" cy="0"/>
            </a:xfrm>
            <a:prstGeom prst="line">
              <a:avLst/>
            </a:prstGeom>
            <a:noFill/>
            <a:ln w="9525">
              <a:solidFill>
                <a:schemeClr val="tx1"/>
              </a:solidFill>
              <a:round/>
              <a:headEnd/>
              <a:tailEnd/>
            </a:ln>
            <a:effectLst/>
          </p:spPr>
          <p:txBody>
            <a:bodyPr/>
            <a:lstStyle/>
            <a:p>
              <a:endParaRPr lang="en-US"/>
            </a:p>
          </p:txBody>
        </p:sp>
        <p:sp>
          <p:nvSpPr>
            <p:cNvPr id="756792" name="Line 56"/>
            <p:cNvSpPr>
              <a:spLocks noChangeShapeType="1"/>
            </p:cNvSpPr>
            <p:nvPr/>
          </p:nvSpPr>
          <p:spPr bwMode="auto">
            <a:xfrm>
              <a:off x="2928" y="1680"/>
              <a:ext cx="1152" cy="0"/>
            </a:xfrm>
            <a:prstGeom prst="line">
              <a:avLst/>
            </a:prstGeom>
            <a:noFill/>
            <a:ln w="9525">
              <a:solidFill>
                <a:schemeClr val="tx1"/>
              </a:solidFill>
              <a:round/>
              <a:headEnd/>
              <a:tailEnd/>
            </a:ln>
            <a:effectLst/>
          </p:spPr>
          <p:txBody>
            <a:bodyPr/>
            <a:lstStyle/>
            <a:p>
              <a:endParaRPr lang="en-US"/>
            </a:p>
          </p:txBody>
        </p:sp>
        <p:grpSp>
          <p:nvGrpSpPr>
            <p:cNvPr id="20" name="Group 57"/>
            <p:cNvGrpSpPr>
              <a:grpSpLocks/>
            </p:cNvGrpSpPr>
            <p:nvPr/>
          </p:nvGrpSpPr>
          <p:grpSpPr bwMode="auto">
            <a:xfrm>
              <a:off x="3312" y="1440"/>
              <a:ext cx="472" cy="442"/>
              <a:chOff x="4512" y="1392"/>
              <a:chExt cx="472" cy="442"/>
            </a:xfrm>
          </p:grpSpPr>
          <p:grpSp>
            <p:nvGrpSpPr>
              <p:cNvPr id="21" name="Group 58"/>
              <p:cNvGrpSpPr>
                <a:grpSpLocks/>
              </p:cNvGrpSpPr>
              <p:nvPr/>
            </p:nvGrpSpPr>
            <p:grpSpPr bwMode="auto">
              <a:xfrm>
                <a:off x="4608" y="1392"/>
                <a:ext cx="240" cy="240"/>
                <a:chOff x="1776" y="2160"/>
                <a:chExt cx="240" cy="240"/>
              </a:xfrm>
            </p:grpSpPr>
            <p:sp>
              <p:nvSpPr>
                <p:cNvPr id="756795" name="Line 59"/>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796" name="Text Box 60"/>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22" name="Group 61"/>
              <p:cNvGrpSpPr>
                <a:grpSpLocks/>
              </p:cNvGrpSpPr>
              <p:nvPr/>
            </p:nvGrpSpPr>
            <p:grpSpPr bwMode="auto">
              <a:xfrm>
                <a:off x="4512" y="1632"/>
                <a:ext cx="472" cy="202"/>
                <a:chOff x="3264" y="1536"/>
                <a:chExt cx="472" cy="202"/>
              </a:xfrm>
            </p:grpSpPr>
            <p:sp>
              <p:nvSpPr>
                <p:cNvPr id="756798" name="Text Box 62"/>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LIBOR(t1)</a:t>
                  </a:r>
                </a:p>
              </p:txBody>
            </p:sp>
            <p:sp>
              <p:nvSpPr>
                <p:cNvPr id="756799" name="Line 63"/>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grpSp>
        <p:grpSp>
          <p:nvGrpSpPr>
            <p:cNvPr id="23" name="Group 64"/>
            <p:cNvGrpSpPr>
              <a:grpSpLocks/>
            </p:cNvGrpSpPr>
            <p:nvPr/>
          </p:nvGrpSpPr>
          <p:grpSpPr bwMode="auto">
            <a:xfrm>
              <a:off x="2736" y="1440"/>
              <a:ext cx="472" cy="442"/>
              <a:chOff x="4512" y="1392"/>
              <a:chExt cx="472" cy="442"/>
            </a:xfrm>
          </p:grpSpPr>
          <p:grpSp>
            <p:nvGrpSpPr>
              <p:cNvPr id="24" name="Group 65"/>
              <p:cNvGrpSpPr>
                <a:grpSpLocks/>
              </p:cNvGrpSpPr>
              <p:nvPr/>
            </p:nvGrpSpPr>
            <p:grpSpPr bwMode="auto">
              <a:xfrm>
                <a:off x="4608" y="1392"/>
                <a:ext cx="240" cy="240"/>
                <a:chOff x="1776" y="2160"/>
                <a:chExt cx="240" cy="240"/>
              </a:xfrm>
            </p:grpSpPr>
            <p:sp>
              <p:nvSpPr>
                <p:cNvPr id="756802" name="Line 66"/>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803" name="Text Box 67"/>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25" name="Group 68"/>
              <p:cNvGrpSpPr>
                <a:grpSpLocks/>
              </p:cNvGrpSpPr>
              <p:nvPr/>
            </p:nvGrpSpPr>
            <p:grpSpPr bwMode="auto">
              <a:xfrm>
                <a:off x="4512" y="1632"/>
                <a:ext cx="472" cy="202"/>
                <a:chOff x="3264" y="1536"/>
                <a:chExt cx="472" cy="202"/>
              </a:xfrm>
            </p:grpSpPr>
            <p:sp>
              <p:nvSpPr>
                <p:cNvPr id="756805" name="Text Box 69"/>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LIBOR(t0)</a:t>
                  </a:r>
                </a:p>
              </p:txBody>
            </p:sp>
            <p:sp>
              <p:nvSpPr>
                <p:cNvPr id="756806" name="Line 70"/>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grpSp>
        <p:sp>
          <p:nvSpPr>
            <p:cNvPr id="756807" name="Text Box 71"/>
            <p:cNvSpPr txBox="1">
              <a:spLocks noChangeArrowheads="1"/>
            </p:cNvSpPr>
            <p:nvPr/>
          </p:nvSpPr>
          <p:spPr bwMode="auto">
            <a:xfrm>
              <a:off x="1248" y="1488"/>
              <a:ext cx="766" cy="326"/>
            </a:xfrm>
            <a:prstGeom prst="rect">
              <a:avLst/>
            </a:prstGeom>
            <a:noFill/>
            <a:ln w="9525">
              <a:noFill/>
              <a:miter lim="800000"/>
              <a:headEnd/>
              <a:tailEnd/>
            </a:ln>
            <a:effectLst/>
          </p:spPr>
          <p:txBody>
            <a:bodyPr wrap="none">
              <a:spAutoFit/>
            </a:bodyPr>
            <a:lstStyle/>
            <a:p>
              <a:r>
                <a:rPr lang="en-US" sz="1400" i="0"/>
                <a:t>Fixed for</a:t>
              </a:r>
            </a:p>
            <a:p>
              <a:r>
                <a:rPr lang="en-US" sz="1400" i="0"/>
                <a:t>Floating Swap</a:t>
              </a:r>
            </a:p>
          </p:txBody>
        </p:sp>
        <p:grpSp>
          <p:nvGrpSpPr>
            <p:cNvPr id="26" name="Group 72"/>
            <p:cNvGrpSpPr>
              <a:grpSpLocks/>
            </p:cNvGrpSpPr>
            <p:nvPr/>
          </p:nvGrpSpPr>
          <p:grpSpPr bwMode="auto">
            <a:xfrm>
              <a:off x="2064" y="1536"/>
              <a:ext cx="375" cy="250"/>
              <a:chOff x="2640" y="1872"/>
              <a:chExt cx="375" cy="250"/>
            </a:xfrm>
          </p:grpSpPr>
          <p:sp>
            <p:nvSpPr>
              <p:cNvPr id="756809" name="Text Box 73"/>
              <p:cNvSpPr txBox="1">
                <a:spLocks noChangeArrowheads="1"/>
              </p:cNvSpPr>
              <p:nvPr/>
            </p:nvSpPr>
            <p:spPr bwMode="auto">
              <a:xfrm>
                <a:off x="2640" y="1872"/>
                <a:ext cx="236" cy="154"/>
              </a:xfrm>
              <a:prstGeom prst="rect">
                <a:avLst/>
              </a:prstGeom>
              <a:noFill/>
              <a:ln w="9525">
                <a:noFill/>
                <a:miter lim="800000"/>
                <a:headEnd/>
                <a:tailEnd/>
              </a:ln>
              <a:effectLst/>
            </p:spPr>
            <p:txBody>
              <a:bodyPr wrap="none">
                <a:spAutoFit/>
              </a:bodyPr>
              <a:lstStyle/>
              <a:p>
                <a:r>
                  <a:rPr lang="en-US" sz="1000" i="0"/>
                  <a:t>Pay</a:t>
                </a:r>
              </a:p>
            </p:txBody>
          </p:sp>
          <p:sp>
            <p:nvSpPr>
              <p:cNvPr id="756810" name="Text Box 74"/>
              <p:cNvSpPr txBox="1">
                <a:spLocks noChangeArrowheads="1"/>
              </p:cNvSpPr>
              <p:nvPr/>
            </p:nvSpPr>
            <p:spPr bwMode="auto">
              <a:xfrm>
                <a:off x="2640" y="1968"/>
                <a:ext cx="375" cy="154"/>
              </a:xfrm>
              <a:prstGeom prst="rect">
                <a:avLst/>
              </a:prstGeom>
              <a:noFill/>
              <a:ln w="9525">
                <a:noFill/>
                <a:miter lim="800000"/>
                <a:headEnd/>
                <a:tailEnd/>
              </a:ln>
              <a:effectLst/>
            </p:spPr>
            <p:txBody>
              <a:bodyPr wrap="none">
                <a:spAutoFit/>
              </a:bodyPr>
              <a:lstStyle/>
              <a:p>
                <a:r>
                  <a:rPr lang="en-US" sz="1000" i="0"/>
                  <a:t>Receive</a:t>
                </a:r>
              </a:p>
            </p:txBody>
          </p:sp>
        </p:grpSp>
        <p:sp>
          <p:nvSpPr>
            <p:cNvPr id="756811" name="Rectangle 75"/>
            <p:cNvSpPr>
              <a:spLocks noChangeArrowheads="1"/>
            </p:cNvSpPr>
            <p:nvPr/>
          </p:nvSpPr>
          <p:spPr bwMode="auto">
            <a:xfrm>
              <a:off x="1200" y="1344"/>
              <a:ext cx="3168" cy="624"/>
            </a:xfrm>
            <a:prstGeom prst="rect">
              <a:avLst/>
            </a:prstGeom>
            <a:noFill/>
            <a:ln w="9525">
              <a:solidFill>
                <a:schemeClr val="tx1"/>
              </a:solidFill>
              <a:miter lim="800000"/>
              <a:headEnd/>
              <a:tailEnd/>
            </a:ln>
            <a:effectLst/>
          </p:spPr>
          <p:txBody>
            <a:bodyPr wrap="none" anchor="ctr"/>
            <a:lstStyle/>
            <a:p>
              <a:endParaRPr lang="en-US"/>
            </a:p>
          </p:txBody>
        </p:sp>
      </p:grpSp>
      <p:grpSp>
        <p:nvGrpSpPr>
          <p:cNvPr id="27" name="Group 76"/>
          <p:cNvGrpSpPr>
            <a:grpSpLocks/>
          </p:cNvGrpSpPr>
          <p:nvPr/>
        </p:nvGrpSpPr>
        <p:grpSpPr bwMode="auto">
          <a:xfrm>
            <a:off x="1905000" y="4800600"/>
            <a:ext cx="5418138" cy="1539875"/>
            <a:chOff x="1200" y="3024"/>
            <a:chExt cx="3413" cy="970"/>
          </a:xfrm>
        </p:grpSpPr>
        <p:sp>
          <p:nvSpPr>
            <p:cNvPr id="756813" name="Line 77"/>
            <p:cNvSpPr>
              <a:spLocks noChangeShapeType="1"/>
            </p:cNvSpPr>
            <p:nvPr/>
          </p:nvSpPr>
          <p:spPr bwMode="auto">
            <a:xfrm>
              <a:off x="2400" y="3744"/>
              <a:ext cx="0" cy="96"/>
            </a:xfrm>
            <a:prstGeom prst="line">
              <a:avLst/>
            </a:prstGeom>
            <a:noFill/>
            <a:ln w="9525">
              <a:solidFill>
                <a:schemeClr val="tx1"/>
              </a:solidFill>
              <a:round/>
              <a:headEnd/>
              <a:tailEnd/>
            </a:ln>
            <a:effectLst/>
          </p:spPr>
          <p:txBody>
            <a:bodyPr/>
            <a:lstStyle/>
            <a:p>
              <a:endParaRPr lang="en-US"/>
            </a:p>
          </p:txBody>
        </p:sp>
        <p:sp>
          <p:nvSpPr>
            <p:cNvPr id="756814" name="Line 78"/>
            <p:cNvSpPr>
              <a:spLocks noChangeShapeType="1"/>
            </p:cNvSpPr>
            <p:nvPr/>
          </p:nvSpPr>
          <p:spPr bwMode="auto">
            <a:xfrm>
              <a:off x="4128" y="3648"/>
              <a:ext cx="0" cy="96"/>
            </a:xfrm>
            <a:prstGeom prst="line">
              <a:avLst/>
            </a:prstGeom>
            <a:noFill/>
            <a:ln w="9525">
              <a:solidFill>
                <a:schemeClr val="tx1"/>
              </a:solidFill>
              <a:round/>
              <a:headEnd/>
              <a:tailEnd/>
            </a:ln>
            <a:effectLst/>
          </p:spPr>
          <p:txBody>
            <a:bodyPr/>
            <a:lstStyle/>
            <a:p>
              <a:endParaRPr lang="en-US"/>
            </a:p>
          </p:txBody>
        </p:sp>
        <p:sp>
          <p:nvSpPr>
            <p:cNvPr id="756815" name="Text Box 79"/>
            <p:cNvSpPr txBox="1">
              <a:spLocks noChangeArrowheads="1"/>
            </p:cNvSpPr>
            <p:nvPr/>
          </p:nvSpPr>
          <p:spPr bwMode="auto">
            <a:xfrm>
              <a:off x="4032" y="3504"/>
              <a:ext cx="432" cy="154"/>
            </a:xfrm>
            <a:prstGeom prst="rect">
              <a:avLst/>
            </a:prstGeom>
            <a:noFill/>
            <a:ln w="9525">
              <a:noFill/>
              <a:miter lim="800000"/>
              <a:headEnd/>
              <a:tailEnd/>
            </a:ln>
            <a:effectLst/>
          </p:spPr>
          <p:txBody>
            <a:bodyPr>
              <a:spAutoFit/>
            </a:bodyPr>
            <a:lstStyle/>
            <a:p>
              <a:pPr>
                <a:spcBef>
                  <a:spcPct val="50000"/>
                </a:spcBef>
              </a:pPr>
              <a:r>
                <a:rPr lang="en-US" sz="1000" i="0"/>
                <a:t>C + 100</a:t>
              </a:r>
            </a:p>
          </p:txBody>
        </p:sp>
        <p:sp>
          <p:nvSpPr>
            <p:cNvPr id="756816" name="Line 80"/>
            <p:cNvSpPr>
              <a:spLocks noChangeShapeType="1"/>
            </p:cNvSpPr>
            <p:nvPr/>
          </p:nvSpPr>
          <p:spPr bwMode="auto">
            <a:xfrm flipH="1">
              <a:off x="2400" y="3744"/>
              <a:ext cx="576" cy="0"/>
            </a:xfrm>
            <a:prstGeom prst="line">
              <a:avLst/>
            </a:prstGeom>
            <a:noFill/>
            <a:ln w="9525">
              <a:solidFill>
                <a:schemeClr val="tx1"/>
              </a:solidFill>
              <a:round/>
              <a:headEnd/>
              <a:tailEnd/>
            </a:ln>
            <a:effectLst/>
          </p:spPr>
          <p:txBody>
            <a:bodyPr/>
            <a:lstStyle/>
            <a:p>
              <a:endParaRPr lang="en-US"/>
            </a:p>
          </p:txBody>
        </p:sp>
        <p:sp>
          <p:nvSpPr>
            <p:cNvPr id="756817" name="Line 81"/>
            <p:cNvSpPr>
              <a:spLocks noChangeShapeType="1"/>
            </p:cNvSpPr>
            <p:nvPr/>
          </p:nvSpPr>
          <p:spPr bwMode="auto">
            <a:xfrm>
              <a:off x="2976" y="3744"/>
              <a:ext cx="1152" cy="0"/>
            </a:xfrm>
            <a:prstGeom prst="line">
              <a:avLst/>
            </a:prstGeom>
            <a:noFill/>
            <a:ln w="9525">
              <a:solidFill>
                <a:schemeClr val="tx1"/>
              </a:solidFill>
              <a:round/>
              <a:headEnd/>
              <a:tailEnd/>
            </a:ln>
            <a:effectLst/>
          </p:spPr>
          <p:txBody>
            <a:bodyPr/>
            <a:lstStyle/>
            <a:p>
              <a:endParaRPr lang="en-US"/>
            </a:p>
          </p:txBody>
        </p:sp>
        <p:grpSp>
          <p:nvGrpSpPr>
            <p:cNvPr id="28" name="Group 82"/>
            <p:cNvGrpSpPr>
              <a:grpSpLocks/>
            </p:cNvGrpSpPr>
            <p:nvPr/>
          </p:nvGrpSpPr>
          <p:grpSpPr bwMode="auto">
            <a:xfrm>
              <a:off x="3456" y="3504"/>
              <a:ext cx="240" cy="240"/>
              <a:chOff x="1776" y="2160"/>
              <a:chExt cx="240" cy="240"/>
            </a:xfrm>
          </p:grpSpPr>
          <p:sp>
            <p:nvSpPr>
              <p:cNvPr id="756819" name="Line 83"/>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820" name="Text Box 84"/>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grpSp>
          <p:nvGrpSpPr>
            <p:cNvPr id="29" name="Group 85"/>
            <p:cNvGrpSpPr>
              <a:grpSpLocks/>
            </p:cNvGrpSpPr>
            <p:nvPr/>
          </p:nvGrpSpPr>
          <p:grpSpPr bwMode="auto">
            <a:xfrm>
              <a:off x="2880" y="3504"/>
              <a:ext cx="240" cy="240"/>
              <a:chOff x="1776" y="2160"/>
              <a:chExt cx="240" cy="240"/>
            </a:xfrm>
          </p:grpSpPr>
          <p:sp>
            <p:nvSpPr>
              <p:cNvPr id="756822" name="Line 86"/>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823" name="Text Box 87"/>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C</a:t>
                </a:r>
              </a:p>
            </p:txBody>
          </p:sp>
        </p:grpSp>
        <p:sp>
          <p:nvSpPr>
            <p:cNvPr id="756824" name="Text Box 88"/>
            <p:cNvSpPr txBox="1">
              <a:spLocks noChangeArrowheads="1"/>
            </p:cNvSpPr>
            <p:nvPr/>
          </p:nvSpPr>
          <p:spPr bwMode="auto">
            <a:xfrm>
              <a:off x="1248" y="3072"/>
              <a:ext cx="728" cy="326"/>
            </a:xfrm>
            <a:prstGeom prst="rect">
              <a:avLst/>
            </a:prstGeom>
            <a:noFill/>
            <a:ln w="9525">
              <a:noFill/>
              <a:miter lim="800000"/>
              <a:headEnd/>
              <a:tailEnd/>
            </a:ln>
            <a:effectLst/>
          </p:spPr>
          <p:txBody>
            <a:bodyPr wrap="none">
              <a:spAutoFit/>
            </a:bodyPr>
            <a:lstStyle/>
            <a:p>
              <a:r>
                <a:rPr lang="en-US" sz="1400" i="0"/>
                <a:t>Long floating</a:t>
              </a:r>
            </a:p>
            <a:p>
              <a:r>
                <a:rPr lang="en-US" sz="1400" i="0"/>
                <a:t>rate bond</a:t>
              </a:r>
            </a:p>
          </p:txBody>
        </p:sp>
        <p:sp>
          <p:nvSpPr>
            <p:cNvPr id="756825" name="Text Box 89"/>
            <p:cNvSpPr txBox="1">
              <a:spLocks noChangeArrowheads="1"/>
            </p:cNvSpPr>
            <p:nvPr/>
          </p:nvSpPr>
          <p:spPr bwMode="auto">
            <a:xfrm>
              <a:off x="1296" y="3552"/>
              <a:ext cx="616" cy="326"/>
            </a:xfrm>
            <a:prstGeom prst="rect">
              <a:avLst/>
            </a:prstGeom>
            <a:noFill/>
            <a:ln w="9525">
              <a:noFill/>
              <a:miter lim="800000"/>
              <a:headEnd/>
              <a:tailEnd/>
            </a:ln>
            <a:effectLst/>
          </p:spPr>
          <p:txBody>
            <a:bodyPr wrap="none">
              <a:spAutoFit/>
            </a:bodyPr>
            <a:lstStyle/>
            <a:p>
              <a:r>
                <a:rPr lang="en-US" sz="1400" i="0"/>
                <a:t>Short fixed</a:t>
              </a:r>
            </a:p>
            <a:p>
              <a:r>
                <a:rPr lang="en-US" sz="1400" i="0"/>
                <a:t>rate bond</a:t>
              </a:r>
            </a:p>
          </p:txBody>
        </p:sp>
        <p:grpSp>
          <p:nvGrpSpPr>
            <p:cNvPr id="30" name="Group 90"/>
            <p:cNvGrpSpPr>
              <a:grpSpLocks/>
            </p:cNvGrpSpPr>
            <p:nvPr/>
          </p:nvGrpSpPr>
          <p:grpSpPr bwMode="auto">
            <a:xfrm>
              <a:off x="3936" y="3264"/>
              <a:ext cx="677" cy="202"/>
              <a:chOff x="3264" y="1536"/>
              <a:chExt cx="677" cy="202"/>
            </a:xfrm>
          </p:grpSpPr>
          <p:sp>
            <p:nvSpPr>
              <p:cNvPr id="756827" name="Text Box 91"/>
              <p:cNvSpPr txBox="1">
                <a:spLocks noChangeArrowheads="1"/>
              </p:cNvSpPr>
              <p:nvPr/>
            </p:nvSpPr>
            <p:spPr bwMode="auto">
              <a:xfrm>
                <a:off x="3264" y="1584"/>
                <a:ext cx="677" cy="154"/>
              </a:xfrm>
              <a:prstGeom prst="rect">
                <a:avLst/>
              </a:prstGeom>
              <a:noFill/>
              <a:ln w="9525">
                <a:noFill/>
                <a:miter lim="800000"/>
                <a:headEnd/>
                <a:tailEnd/>
              </a:ln>
              <a:effectLst/>
            </p:spPr>
            <p:txBody>
              <a:bodyPr wrap="none">
                <a:spAutoFit/>
              </a:bodyPr>
              <a:lstStyle/>
              <a:p>
                <a:r>
                  <a:rPr lang="en-US" sz="1000" i="0"/>
                  <a:t>LIBOR(t2) + 100</a:t>
                </a:r>
              </a:p>
            </p:txBody>
          </p:sp>
          <p:sp>
            <p:nvSpPr>
              <p:cNvPr id="756828" name="Line 92"/>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sp>
          <p:nvSpPr>
            <p:cNvPr id="756829" name="Line 93"/>
            <p:cNvSpPr>
              <a:spLocks noChangeShapeType="1"/>
            </p:cNvSpPr>
            <p:nvPr/>
          </p:nvSpPr>
          <p:spPr bwMode="auto">
            <a:xfrm flipH="1">
              <a:off x="2400" y="3264"/>
              <a:ext cx="576" cy="0"/>
            </a:xfrm>
            <a:prstGeom prst="line">
              <a:avLst/>
            </a:prstGeom>
            <a:noFill/>
            <a:ln w="9525">
              <a:solidFill>
                <a:schemeClr val="tx1"/>
              </a:solidFill>
              <a:round/>
              <a:headEnd/>
              <a:tailEnd/>
            </a:ln>
            <a:effectLst/>
          </p:spPr>
          <p:txBody>
            <a:bodyPr/>
            <a:lstStyle/>
            <a:p>
              <a:endParaRPr lang="en-US"/>
            </a:p>
          </p:txBody>
        </p:sp>
        <p:sp>
          <p:nvSpPr>
            <p:cNvPr id="756830" name="Line 94"/>
            <p:cNvSpPr>
              <a:spLocks noChangeShapeType="1"/>
            </p:cNvSpPr>
            <p:nvPr/>
          </p:nvSpPr>
          <p:spPr bwMode="auto">
            <a:xfrm>
              <a:off x="2976" y="3264"/>
              <a:ext cx="1152" cy="0"/>
            </a:xfrm>
            <a:prstGeom prst="line">
              <a:avLst/>
            </a:prstGeom>
            <a:noFill/>
            <a:ln w="9525">
              <a:solidFill>
                <a:schemeClr val="tx1"/>
              </a:solidFill>
              <a:round/>
              <a:headEnd/>
              <a:tailEnd/>
            </a:ln>
            <a:effectLst/>
          </p:spPr>
          <p:txBody>
            <a:bodyPr/>
            <a:lstStyle/>
            <a:p>
              <a:endParaRPr lang="en-US"/>
            </a:p>
          </p:txBody>
        </p:sp>
        <p:grpSp>
          <p:nvGrpSpPr>
            <p:cNvPr id="31" name="Group 95"/>
            <p:cNvGrpSpPr>
              <a:grpSpLocks/>
            </p:cNvGrpSpPr>
            <p:nvPr/>
          </p:nvGrpSpPr>
          <p:grpSpPr bwMode="auto">
            <a:xfrm>
              <a:off x="3360" y="3264"/>
              <a:ext cx="472" cy="202"/>
              <a:chOff x="3264" y="1536"/>
              <a:chExt cx="472" cy="202"/>
            </a:xfrm>
          </p:grpSpPr>
          <p:sp>
            <p:nvSpPr>
              <p:cNvPr id="756832" name="Text Box 96"/>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LIBOR(t1)</a:t>
                </a:r>
              </a:p>
            </p:txBody>
          </p:sp>
          <p:sp>
            <p:nvSpPr>
              <p:cNvPr id="756833" name="Line 97"/>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grpSp>
          <p:nvGrpSpPr>
            <p:cNvPr id="756736" name="Group 98"/>
            <p:cNvGrpSpPr>
              <a:grpSpLocks/>
            </p:cNvGrpSpPr>
            <p:nvPr/>
          </p:nvGrpSpPr>
          <p:grpSpPr bwMode="auto">
            <a:xfrm>
              <a:off x="2784" y="3264"/>
              <a:ext cx="472" cy="202"/>
              <a:chOff x="3264" y="1536"/>
              <a:chExt cx="472" cy="202"/>
            </a:xfrm>
          </p:grpSpPr>
          <p:sp>
            <p:nvSpPr>
              <p:cNvPr id="756835" name="Text Box 99"/>
              <p:cNvSpPr txBox="1">
                <a:spLocks noChangeArrowheads="1"/>
              </p:cNvSpPr>
              <p:nvPr/>
            </p:nvSpPr>
            <p:spPr bwMode="auto">
              <a:xfrm>
                <a:off x="3264" y="1584"/>
                <a:ext cx="472" cy="154"/>
              </a:xfrm>
              <a:prstGeom prst="rect">
                <a:avLst/>
              </a:prstGeom>
              <a:noFill/>
              <a:ln w="9525">
                <a:noFill/>
                <a:miter lim="800000"/>
                <a:headEnd/>
                <a:tailEnd/>
              </a:ln>
              <a:effectLst/>
            </p:spPr>
            <p:txBody>
              <a:bodyPr wrap="none">
                <a:spAutoFit/>
              </a:bodyPr>
              <a:lstStyle/>
              <a:p>
                <a:r>
                  <a:rPr lang="en-US" sz="1000" i="0"/>
                  <a:t>LIBOR(t0)</a:t>
                </a:r>
              </a:p>
            </p:txBody>
          </p:sp>
          <p:sp>
            <p:nvSpPr>
              <p:cNvPr id="756836" name="Line 100"/>
              <p:cNvSpPr>
                <a:spLocks noChangeShapeType="1"/>
              </p:cNvSpPr>
              <p:nvPr/>
            </p:nvSpPr>
            <p:spPr bwMode="auto">
              <a:xfrm>
                <a:off x="3456" y="1536"/>
                <a:ext cx="0" cy="96"/>
              </a:xfrm>
              <a:prstGeom prst="line">
                <a:avLst/>
              </a:prstGeom>
              <a:noFill/>
              <a:ln w="9525">
                <a:solidFill>
                  <a:schemeClr val="tx1"/>
                </a:solidFill>
                <a:round/>
                <a:headEnd/>
                <a:tailEnd/>
              </a:ln>
              <a:effectLst/>
            </p:spPr>
            <p:txBody>
              <a:bodyPr/>
              <a:lstStyle/>
              <a:p>
                <a:endParaRPr lang="en-US"/>
              </a:p>
            </p:txBody>
          </p:sp>
        </p:grpSp>
        <p:grpSp>
          <p:nvGrpSpPr>
            <p:cNvPr id="756737" name="Group 101"/>
            <p:cNvGrpSpPr>
              <a:grpSpLocks/>
            </p:cNvGrpSpPr>
            <p:nvPr/>
          </p:nvGrpSpPr>
          <p:grpSpPr bwMode="auto">
            <a:xfrm>
              <a:off x="2016" y="3120"/>
              <a:ext cx="375" cy="250"/>
              <a:chOff x="2640" y="1872"/>
              <a:chExt cx="375" cy="250"/>
            </a:xfrm>
          </p:grpSpPr>
          <p:sp>
            <p:nvSpPr>
              <p:cNvPr id="756838" name="Text Box 102"/>
              <p:cNvSpPr txBox="1">
                <a:spLocks noChangeArrowheads="1"/>
              </p:cNvSpPr>
              <p:nvPr/>
            </p:nvSpPr>
            <p:spPr bwMode="auto">
              <a:xfrm>
                <a:off x="2640" y="1872"/>
                <a:ext cx="236" cy="154"/>
              </a:xfrm>
              <a:prstGeom prst="rect">
                <a:avLst/>
              </a:prstGeom>
              <a:noFill/>
              <a:ln w="9525">
                <a:noFill/>
                <a:miter lim="800000"/>
                <a:headEnd/>
                <a:tailEnd/>
              </a:ln>
              <a:effectLst/>
            </p:spPr>
            <p:txBody>
              <a:bodyPr wrap="none">
                <a:spAutoFit/>
              </a:bodyPr>
              <a:lstStyle/>
              <a:p>
                <a:r>
                  <a:rPr lang="en-US" sz="1000" i="0"/>
                  <a:t>Pay</a:t>
                </a:r>
              </a:p>
            </p:txBody>
          </p:sp>
          <p:sp>
            <p:nvSpPr>
              <p:cNvPr id="756839" name="Text Box 103"/>
              <p:cNvSpPr txBox="1">
                <a:spLocks noChangeArrowheads="1"/>
              </p:cNvSpPr>
              <p:nvPr/>
            </p:nvSpPr>
            <p:spPr bwMode="auto">
              <a:xfrm>
                <a:off x="2640" y="1968"/>
                <a:ext cx="375" cy="154"/>
              </a:xfrm>
              <a:prstGeom prst="rect">
                <a:avLst/>
              </a:prstGeom>
              <a:noFill/>
              <a:ln w="9525">
                <a:noFill/>
                <a:miter lim="800000"/>
                <a:headEnd/>
                <a:tailEnd/>
              </a:ln>
              <a:effectLst/>
            </p:spPr>
            <p:txBody>
              <a:bodyPr wrap="none">
                <a:spAutoFit/>
              </a:bodyPr>
              <a:lstStyle/>
              <a:p>
                <a:r>
                  <a:rPr lang="en-US" sz="1000" i="0"/>
                  <a:t>Receive</a:t>
                </a:r>
              </a:p>
            </p:txBody>
          </p:sp>
        </p:grpSp>
        <p:sp>
          <p:nvSpPr>
            <p:cNvPr id="756840" name="Line 104"/>
            <p:cNvSpPr>
              <a:spLocks noChangeShapeType="1"/>
            </p:cNvSpPr>
            <p:nvPr/>
          </p:nvSpPr>
          <p:spPr bwMode="auto">
            <a:xfrm>
              <a:off x="2400" y="3168"/>
              <a:ext cx="0" cy="96"/>
            </a:xfrm>
            <a:prstGeom prst="line">
              <a:avLst/>
            </a:prstGeom>
            <a:noFill/>
            <a:ln w="9525">
              <a:solidFill>
                <a:schemeClr val="tx1"/>
              </a:solidFill>
              <a:round/>
              <a:headEnd/>
              <a:tailEnd/>
            </a:ln>
            <a:effectLst/>
          </p:spPr>
          <p:txBody>
            <a:bodyPr/>
            <a:lstStyle/>
            <a:p>
              <a:endParaRPr lang="en-US"/>
            </a:p>
          </p:txBody>
        </p:sp>
        <p:grpSp>
          <p:nvGrpSpPr>
            <p:cNvPr id="756740" name="Group 105"/>
            <p:cNvGrpSpPr>
              <a:grpSpLocks/>
            </p:cNvGrpSpPr>
            <p:nvPr/>
          </p:nvGrpSpPr>
          <p:grpSpPr bwMode="auto">
            <a:xfrm>
              <a:off x="2304" y="3024"/>
              <a:ext cx="240" cy="240"/>
              <a:chOff x="1776" y="2160"/>
              <a:chExt cx="240" cy="240"/>
            </a:xfrm>
          </p:grpSpPr>
          <p:sp>
            <p:nvSpPr>
              <p:cNvPr id="756842" name="Line 106"/>
              <p:cNvSpPr>
                <a:spLocks noChangeShapeType="1"/>
              </p:cNvSpPr>
              <p:nvPr/>
            </p:nvSpPr>
            <p:spPr bwMode="auto">
              <a:xfrm>
                <a:off x="1872" y="2304"/>
                <a:ext cx="0" cy="96"/>
              </a:xfrm>
              <a:prstGeom prst="line">
                <a:avLst/>
              </a:prstGeom>
              <a:noFill/>
              <a:ln w="9525">
                <a:solidFill>
                  <a:schemeClr val="tx1"/>
                </a:solidFill>
                <a:round/>
                <a:headEnd/>
                <a:tailEnd/>
              </a:ln>
              <a:effectLst/>
            </p:spPr>
            <p:txBody>
              <a:bodyPr/>
              <a:lstStyle/>
              <a:p>
                <a:endParaRPr lang="en-US"/>
              </a:p>
            </p:txBody>
          </p:sp>
          <p:sp>
            <p:nvSpPr>
              <p:cNvPr id="756843" name="Text Box 107"/>
              <p:cNvSpPr txBox="1">
                <a:spLocks noChangeArrowheads="1"/>
              </p:cNvSpPr>
              <p:nvPr/>
            </p:nvSpPr>
            <p:spPr bwMode="auto">
              <a:xfrm>
                <a:off x="1776" y="2160"/>
                <a:ext cx="240" cy="154"/>
              </a:xfrm>
              <a:prstGeom prst="rect">
                <a:avLst/>
              </a:prstGeom>
              <a:noFill/>
              <a:ln w="9525">
                <a:noFill/>
                <a:miter lim="800000"/>
                <a:headEnd/>
                <a:tailEnd/>
              </a:ln>
              <a:effectLst/>
            </p:spPr>
            <p:txBody>
              <a:bodyPr>
                <a:spAutoFit/>
              </a:bodyPr>
              <a:lstStyle/>
              <a:p>
                <a:pPr>
                  <a:spcBef>
                    <a:spcPct val="50000"/>
                  </a:spcBef>
                </a:pPr>
                <a:r>
                  <a:rPr lang="en-US" sz="1000" i="0"/>
                  <a:t>100</a:t>
                </a:r>
              </a:p>
            </p:txBody>
          </p:sp>
        </p:grpSp>
        <p:sp>
          <p:nvSpPr>
            <p:cNvPr id="756844" name="Text Box 108"/>
            <p:cNvSpPr txBox="1">
              <a:spLocks noChangeArrowheads="1"/>
            </p:cNvSpPr>
            <p:nvPr/>
          </p:nvSpPr>
          <p:spPr bwMode="auto">
            <a:xfrm>
              <a:off x="2304" y="3840"/>
              <a:ext cx="236" cy="154"/>
            </a:xfrm>
            <a:prstGeom prst="rect">
              <a:avLst/>
            </a:prstGeom>
            <a:noFill/>
            <a:ln w="9525">
              <a:noFill/>
              <a:miter lim="800000"/>
              <a:headEnd/>
              <a:tailEnd/>
            </a:ln>
            <a:effectLst/>
          </p:spPr>
          <p:txBody>
            <a:bodyPr wrap="none">
              <a:spAutoFit/>
            </a:bodyPr>
            <a:lstStyle/>
            <a:p>
              <a:r>
                <a:rPr lang="en-US" sz="1000" i="0"/>
                <a:t>100</a:t>
              </a:r>
            </a:p>
          </p:txBody>
        </p:sp>
        <p:sp>
          <p:nvSpPr>
            <p:cNvPr id="756845" name="Rectangle 109"/>
            <p:cNvSpPr>
              <a:spLocks noChangeArrowheads="1"/>
            </p:cNvSpPr>
            <p:nvPr/>
          </p:nvSpPr>
          <p:spPr bwMode="auto">
            <a:xfrm>
              <a:off x="1200" y="3024"/>
              <a:ext cx="3408" cy="960"/>
            </a:xfrm>
            <a:prstGeom prst="rect">
              <a:avLst/>
            </a:prstGeom>
            <a:noFill/>
            <a:ln w="9525">
              <a:solidFill>
                <a:schemeClr val="tx1"/>
              </a:solidFill>
              <a:miter lim="800000"/>
              <a:headEnd/>
              <a:tailEnd/>
            </a:ln>
            <a:effectLst/>
          </p:spPr>
          <p:txBody>
            <a:bodyPr wrap="none" anchor="ctr"/>
            <a:lstStyle/>
            <a:p>
              <a:endParaRPr lang="en-US"/>
            </a:p>
          </p:txBody>
        </p:sp>
        <p:grpSp>
          <p:nvGrpSpPr>
            <p:cNvPr id="756741" name="Group 110"/>
            <p:cNvGrpSpPr>
              <a:grpSpLocks/>
            </p:cNvGrpSpPr>
            <p:nvPr/>
          </p:nvGrpSpPr>
          <p:grpSpPr bwMode="auto">
            <a:xfrm>
              <a:off x="2016" y="3600"/>
              <a:ext cx="375" cy="250"/>
              <a:chOff x="2640" y="1872"/>
              <a:chExt cx="375" cy="250"/>
            </a:xfrm>
          </p:grpSpPr>
          <p:sp>
            <p:nvSpPr>
              <p:cNvPr id="756847" name="Text Box 111"/>
              <p:cNvSpPr txBox="1">
                <a:spLocks noChangeArrowheads="1"/>
              </p:cNvSpPr>
              <p:nvPr/>
            </p:nvSpPr>
            <p:spPr bwMode="auto">
              <a:xfrm>
                <a:off x="2640" y="1872"/>
                <a:ext cx="236" cy="154"/>
              </a:xfrm>
              <a:prstGeom prst="rect">
                <a:avLst/>
              </a:prstGeom>
              <a:noFill/>
              <a:ln w="9525">
                <a:noFill/>
                <a:miter lim="800000"/>
                <a:headEnd/>
                <a:tailEnd/>
              </a:ln>
              <a:effectLst/>
            </p:spPr>
            <p:txBody>
              <a:bodyPr wrap="none">
                <a:spAutoFit/>
              </a:bodyPr>
              <a:lstStyle/>
              <a:p>
                <a:r>
                  <a:rPr lang="en-US" sz="1000" i="0"/>
                  <a:t>Pay</a:t>
                </a:r>
              </a:p>
            </p:txBody>
          </p:sp>
          <p:sp>
            <p:nvSpPr>
              <p:cNvPr id="756848" name="Text Box 112"/>
              <p:cNvSpPr txBox="1">
                <a:spLocks noChangeArrowheads="1"/>
              </p:cNvSpPr>
              <p:nvPr/>
            </p:nvSpPr>
            <p:spPr bwMode="auto">
              <a:xfrm>
                <a:off x="2640" y="1968"/>
                <a:ext cx="375" cy="154"/>
              </a:xfrm>
              <a:prstGeom prst="rect">
                <a:avLst/>
              </a:prstGeom>
              <a:noFill/>
              <a:ln w="9525">
                <a:noFill/>
                <a:miter lim="800000"/>
                <a:headEnd/>
                <a:tailEnd/>
              </a:ln>
              <a:effectLst/>
            </p:spPr>
            <p:txBody>
              <a:bodyPr wrap="none">
                <a:spAutoFit/>
              </a:bodyPr>
              <a:lstStyle/>
              <a:p>
                <a:r>
                  <a:rPr lang="en-US" sz="1000" i="0"/>
                  <a:t>Receive</a:t>
                </a:r>
              </a:p>
            </p:txBody>
          </p:sp>
        </p:grpSp>
      </p:grpSp>
      <p:sp>
        <p:nvSpPr>
          <p:cNvPr id="11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66986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67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39"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54F8AA85-A253-4D43-AD44-BCB2742DF07C}" type="slidenum">
              <a:rPr lang="en-US"/>
              <a:pPr/>
              <a:t>23</a:t>
            </a:fld>
            <a:endParaRPr lang="en-US"/>
          </a:p>
        </p:txBody>
      </p:sp>
      <p:sp>
        <p:nvSpPr>
          <p:cNvPr id="757762" name="Rectangle 2"/>
          <p:cNvSpPr>
            <a:spLocks noGrp="1" noChangeArrowheads="1"/>
          </p:cNvSpPr>
          <p:nvPr>
            <p:ph type="title"/>
          </p:nvPr>
        </p:nvSpPr>
        <p:spPr/>
        <p:txBody>
          <a:bodyPr/>
          <a:lstStyle/>
          <a:p>
            <a:r>
              <a:rPr lang="en-US" dirty="0"/>
              <a:t>Interest Rate Derivatives and Interest Rate Models</a:t>
            </a:r>
          </a:p>
        </p:txBody>
      </p:sp>
      <p:sp>
        <p:nvSpPr>
          <p:cNvPr id="757763" name="Rectangle 3"/>
          <p:cNvSpPr>
            <a:spLocks noGrp="1" noChangeArrowheads="1"/>
          </p:cNvSpPr>
          <p:nvPr>
            <p:ph type="body" idx="1"/>
          </p:nvPr>
        </p:nvSpPr>
        <p:spPr/>
        <p:txBody>
          <a:bodyPr/>
          <a:lstStyle/>
          <a:p>
            <a:pPr algn="ctr"/>
            <a:r>
              <a:rPr lang="en-US" u="sng" dirty="0">
                <a:cs typeface="Arial" charset="0"/>
              </a:rPr>
              <a:t>Pricing a Swap, p.2</a:t>
            </a:r>
          </a:p>
          <a:p>
            <a:endParaRPr lang="en-US" sz="1000" dirty="0">
              <a:cs typeface="Arial" charset="0"/>
            </a:endParaRPr>
          </a:p>
          <a:p>
            <a:r>
              <a:rPr lang="en-US" sz="1600" u="sng" dirty="0">
                <a:cs typeface="Arial" charset="0"/>
              </a:rPr>
              <a:t>The Value of a Swap</a:t>
            </a:r>
          </a:p>
          <a:p>
            <a:r>
              <a:rPr lang="en-US" sz="1600" dirty="0">
                <a:cs typeface="Arial" charset="0"/>
              </a:rPr>
              <a:t>Like both of these positions, the value of a swap struck at the market swap rate is zero initially.  It will become positive or negative as market interest rates move.  A rise in the floating rate in the market increases the value of the swap for the fixed rate payer (counterparty A), and lowers it for the receiver of the fixed rate (counterparty B).  The change in value is easy to compute from the effect on the two bond values.</a:t>
            </a:r>
          </a:p>
          <a:p>
            <a:endParaRPr lang="en-US" sz="1600" dirty="0">
              <a:cs typeface="Arial" charset="0"/>
            </a:endParaRPr>
          </a:p>
          <a:p>
            <a:r>
              <a:rPr lang="en-US" sz="1600" u="sng" dirty="0">
                <a:cs typeface="Arial" charset="0"/>
              </a:rPr>
              <a:t>Risk Exposures</a:t>
            </a:r>
          </a:p>
          <a:p>
            <a:r>
              <a:rPr lang="en-US" sz="1600" dirty="0">
                <a:cs typeface="Arial" charset="0"/>
              </a:rPr>
              <a:t>The exposure to interest rate risk, as measured by </a:t>
            </a:r>
            <a:r>
              <a:rPr lang="en-US" sz="1600" u="sng" dirty="0">
                <a:cs typeface="Arial" charset="0"/>
              </a:rPr>
              <a:t>duration</a:t>
            </a:r>
            <a:r>
              <a:rPr lang="en-US" sz="1600" dirty="0">
                <a:cs typeface="Arial" charset="0"/>
              </a:rPr>
              <a:t>, </a:t>
            </a:r>
            <a:r>
              <a:rPr lang="en-US" sz="1600" u="sng" dirty="0">
                <a:cs typeface="Arial" charset="0"/>
              </a:rPr>
              <a:t>convexity</a:t>
            </a:r>
            <a:r>
              <a:rPr lang="en-US" sz="1600" dirty="0">
                <a:cs typeface="Arial" charset="0"/>
              </a:rPr>
              <a:t>, </a:t>
            </a:r>
            <a:r>
              <a:rPr lang="en-US" sz="1600" u="sng" dirty="0" smtClean="0">
                <a:cs typeface="Arial" charset="0"/>
              </a:rPr>
              <a:t>DV01</a:t>
            </a:r>
            <a:r>
              <a:rPr lang="en-US" sz="1600" dirty="0" smtClean="0">
                <a:cs typeface="Arial" charset="0"/>
              </a:rPr>
              <a:t>, </a:t>
            </a:r>
            <a:r>
              <a:rPr lang="en-US" sz="1600" dirty="0">
                <a:cs typeface="Arial" charset="0"/>
              </a:rPr>
              <a:t>and other sensitivities can be obtained easily by considering the equivalent bond or position in </a:t>
            </a:r>
            <a:r>
              <a:rPr lang="en-US" sz="1600" dirty="0" smtClean="0">
                <a:cs typeface="Arial" charset="0"/>
              </a:rPr>
              <a:t>forwards.</a:t>
            </a:r>
            <a:endParaRPr lang="en-US" sz="1600" dirty="0">
              <a:cs typeface="Arial" charset="0"/>
            </a:endParaRP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5461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776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5776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5776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577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6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Slide Number Placeholder 4"/>
          <p:cNvSpPr>
            <a:spLocks noGrp="1"/>
          </p:cNvSpPr>
          <p:nvPr>
            <p:ph type="sldNum" sz="quarter" idx="11"/>
          </p:nvPr>
        </p:nvSpPr>
        <p:spPr>
          <a:noFill/>
        </p:spPr>
        <p:txBody>
          <a:bodyPr/>
          <a:lstStyle/>
          <a:p>
            <a:fld id="{40FE6C53-1D79-45A8-9250-9D6411E5A032}" type="slidenum">
              <a:rPr lang="en-US"/>
              <a:pPr/>
              <a:t>24</a:t>
            </a:fld>
            <a:endParaRPr lang="en-US"/>
          </a:p>
        </p:txBody>
      </p:sp>
      <p:sp>
        <p:nvSpPr>
          <p:cNvPr id="2053" name="Rectangle 2"/>
          <p:cNvSpPr>
            <a:spLocks noGrp="1" noChangeArrowheads="1"/>
          </p:cNvSpPr>
          <p:nvPr>
            <p:ph type="title"/>
          </p:nvPr>
        </p:nvSpPr>
        <p:spPr/>
        <p:txBody>
          <a:bodyPr/>
          <a:lstStyle/>
          <a:p>
            <a:r>
              <a:rPr lang="en-US" smtClean="0"/>
              <a:t>Interest Rate Derivatives and Interest Rate Models</a:t>
            </a:r>
          </a:p>
        </p:txBody>
      </p:sp>
      <p:sp>
        <p:nvSpPr>
          <p:cNvPr id="2054" name="Rectangle 3"/>
          <p:cNvSpPr>
            <a:spLocks noGrp="1" noChangeArrowheads="1"/>
          </p:cNvSpPr>
          <p:nvPr>
            <p:ph type="body" idx="1"/>
          </p:nvPr>
        </p:nvSpPr>
        <p:spPr/>
        <p:txBody>
          <a:bodyPr/>
          <a:lstStyle/>
          <a:p>
            <a:pPr marL="0" indent="0" algn="ctr"/>
            <a:r>
              <a:rPr lang="en-US" u="sng" dirty="0" smtClean="0">
                <a:cs typeface="Arial" charset="0"/>
              </a:rPr>
              <a:t>Interest Rate Derivatives Pricing Examples</a:t>
            </a:r>
          </a:p>
          <a:p>
            <a:pPr marL="0" indent="0"/>
            <a:endParaRPr lang="en-US" sz="1000" dirty="0" smtClean="0">
              <a:cs typeface="Arial" charset="0"/>
            </a:endParaRPr>
          </a:p>
          <a:p>
            <a:pPr marL="0" indent="0"/>
            <a:r>
              <a:rPr lang="en-US" sz="1600" dirty="0" smtClean="0">
                <a:cs typeface="Arial" charset="0"/>
              </a:rPr>
              <a:t>Here is the structure of LIBOR interest rates in the market on Dec. 1, 1999.  </a:t>
            </a:r>
          </a:p>
        </p:txBody>
      </p:sp>
      <p:graphicFrame>
        <p:nvGraphicFramePr>
          <p:cNvPr id="2050" name="Object 4"/>
          <p:cNvGraphicFramePr>
            <a:graphicFrameLocks noChangeAspect="1"/>
          </p:cNvGraphicFramePr>
          <p:nvPr/>
        </p:nvGraphicFramePr>
        <p:xfrm>
          <a:off x="666750" y="2320925"/>
          <a:ext cx="7810500" cy="2495550"/>
        </p:xfrm>
        <a:graphic>
          <a:graphicData uri="http://schemas.openxmlformats.org/presentationml/2006/ole">
            <mc:AlternateContent xmlns:mc="http://schemas.openxmlformats.org/markup-compatibility/2006">
              <mc:Choice xmlns:v="urn:schemas-microsoft-com:vml" Requires="v">
                <p:oleObj spid="_x0000_s822314" name="Worksheet" r:id="rId3" imgW="7810827" imgH="2495817" progId="Excel.Sheet.8">
                  <p:embed/>
                </p:oleObj>
              </mc:Choice>
              <mc:Fallback>
                <p:oleObj name="Worksheet" r:id="rId3" imgW="7810827" imgH="2495817"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0" y="2320925"/>
                        <a:ext cx="781050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1345965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4"/>
          <p:cNvSpPr>
            <a:spLocks noGrp="1"/>
          </p:cNvSpPr>
          <p:nvPr>
            <p:ph type="sldNum" sz="quarter" idx="11"/>
          </p:nvPr>
        </p:nvSpPr>
        <p:spPr>
          <a:noFill/>
        </p:spPr>
        <p:txBody>
          <a:bodyPr/>
          <a:lstStyle/>
          <a:p>
            <a:fld id="{18702DC2-3BEA-4570-9FF8-8A411A9D6704}" type="slidenum">
              <a:rPr lang="en-US"/>
              <a:pPr/>
              <a:t>25</a:t>
            </a:fld>
            <a:endParaRPr lang="en-US"/>
          </a:p>
        </p:txBody>
      </p:sp>
      <p:sp>
        <p:nvSpPr>
          <p:cNvPr id="4101" name="Rectangle 2"/>
          <p:cNvSpPr>
            <a:spLocks noGrp="1" noChangeArrowheads="1"/>
          </p:cNvSpPr>
          <p:nvPr>
            <p:ph type="title"/>
          </p:nvPr>
        </p:nvSpPr>
        <p:spPr/>
        <p:txBody>
          <a:bodyPr/>
          <a:lstStyle/>
          <a:p>
            <a:r>
              <a:rPr lang="en-US" smtClean="0"/>
              <a:t>Interest Rate Derivatives and Interest Rate Models</a:t>
            </a:r>
          </a:p>
        </p:txBody>
      </p:sp>
      <p:sp>
        <p:nvSpPr>
          <p:cNvPr id="4102" name="Rectangle 3"/>
          <p:cNvSpPr>
            <a:spLocks noGrp="1" noChangeArrowheads="1"/>
          </p:cNvSpPr>
          <p:nvPr>
            <p:ph type="body" idx="1"/>
          </p:nvPr>
        </p:nvSpPr>
        <p:spPr/>
        <p:txBody>
          <a:bodyPr/>
          <a:lstStyle/>
          <a:p>
            <a:pPr marL="0" indent="0" algn="ctr"/>
            <a:endParaRPr lang="en-US" u="sng" dirty="0" smtClean="0">
              <a:cs typeface="Arial" charset="0"/>
            </a:endParaRPr>
          </a:p>
          <a:p>
            <a:pPr marL="0" indent="0" algn="ctr"/>
            <a:r>
              <a:rPr lang="en-US" u="sng" dirty="0" smtClean="0">
                <a:cs typeface="Arial" charset="0"/>
              </a:rPr>
              <a:t>Interest Rate Derivatives Pricing Examples:  Pricing a Swap</a:t>
            </a: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lgn="ctr"/>
            <a:endParaRPr lang="en-US" u="sng" dirty="0" smtClean="0">
              <a:cs typeface="Arial" charset="0"/>
            </a:endParaRPr>
          </a:p>
          <a:p>
            <a:pPr marL="0" indent="0"/>
            <a:r>
              <a:rPr lang="en-US" sz="1600" dirty="0" smtClean="0">
                <a:cs typeface="Arial" charset="0"/>
              </a:rPr>
              <a:t>Interest rate swap positions are categorized as </a:t>
            </a:r>
            <a:r>
              <a:rPr lang="en-US" sz="1600" b="1" dirty="0" smtClean="0">
                <a:cs typeface="Arial" charset="0"/>
              </a:rPr>
              <a:t>"receiver"</a:t>
            </a:r>
            <a:r>
              <a:rPr lang="en-US" sz="1600" dirty="0" smtClean="0">
                <a:cs typeface="Arial" charset="0"/>
              </a:rPr>
              <a:t> or </a:t>
            </a:r>
            <a:r>
              <a:rPr lang="en-US" sz="1600" b="1" dirty="0" smtClean="0">
                <a:cs typeface="Arial" charset="0"/>
              </a:rPr>
              <a:t>"payer"</a:t>
            </a:r>
            <a:r>
              <a:rPr lang="en-US" sz="1600" dirty="0" smtClean="0">
                <a:cs typeface="Arial" charset="0"/>
              </a:rPr>
              <a:t> according to whether the position is receiving or paying the fixed rate.</a:t>
            </a:r>
          </a:p>
          <a:p>
            <a:pPr marL="0" indent="0"/>
            <a:endParaRPr lang="en-US" sz="1600" dirty="0" smtClean="0">
              <a:cs typeface="Arial" charset="0"/>
            </a:endParaRPr>
          </a:p>
          <a:p>
            <a:pPr marL="0" indent="0"/>
            <a:r>
              <a:rPr lang="en-US" sz="1600" dirty="0" smtClean="0">
                <a:cs typeface="Arial" charset="0"/>
              </a:rPr>
              <a:t>Here the swap rate is set high, so at these spot and forward interest rates, the receiver is getting more expected value than the payer.  The receiver needs to make an up-front payment of the difference to the payer to enter into the deal.</a:t>
            </a:r>
            <a:endParaRPr lang="en-US" dirty="0" smtClean="0">
              <a:cs typeface="Arial" charset="0"/>
            </a:endParaRPr>
          </a:p>
        </p:txBody>
      </p:sp>
      <p:graphicFrame>
        <p:nvGraphicFramePr>
          <p:cNvPr id="4098" name="Object 4"/>
          <p:cNvGraphicFramePr>
            <a:graphicFrameLocks noChangeAspect="1"/>
          </p:cNvGraphicFramePr>
          <p:nvPr/>
        </p:nvGraphicFramePr>
        <p:xfrm>
          <a:off x="518473" y="1970314"/>
          <a:ext cx="8093075" cy="2133600"/>
        </p:xfrm>
        <a:graphic>
          <a:graphicData uri="http://schemas.openxmlformats.org/presentationml/2006/ole">
            <mc:AlternateContent xmlns:mc="http://schemas.openxmlformats.org/markup-compatibility/2006">
              <mc:Choice xmlns:v="urn:schemas-microsoft-com:vml" Requires="v">
                <p:oleObj spid="_x0000_s823338" name="Worksheet" r:id="rId3" imgW="9620662" imgH="2324288" progId="Excel.Sheet.8">
                  <p:embed/>
                </p:oleObj>
              </mc:Choice>
              <mc:Fallback>
                <p:oleObj name="Worksheet" r:id="rId3" imgW="9620662" imgH="2324288"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473" y="1970314"/>
                        <a:ext cx="809307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4279993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4"/>
          <p:cNvSpPr>
            <a:spLocks noGrp="1"/>
          </p:cNvSpPr>
          <p:nvPr>
            <p:ph type="sldNum" sz="quarter" idx="11"/>
          </p:nvPr>
        </p:nvSpPr>
        <p:spPr>
          <a:noFill/>
        </p:spPr>
        <p:txBody>
          <a:bodyPr/>
          <a:lstStyle/>
          <a:p>
            <a:fld id="{6E3F16CB-D45C-4E0F-9A91-2A6061495B0A}" type="slidenum">
              <a:rPr lang="en-US"/>
              <a:pPr/>
              <a:t>26</a:t>
            </a:fld>
            <a:endParaRPr lang="en-US"/>
          </a:p>
        </p:txBody>
      </p:sp>
      <p:sp>
        <p:nvSpPr>
          <p:cNvPr id="5125" name="Rectangle 2"/>
          <p:cNvSpPr>
            <a:spLocks noGrp="1" noChangeArrowheads="1"/>
          </p:cNvSpPr>
          <p:nvPr>
            <p:ph type="title"/>
          </p:nvPr>
        </p:nvSpPr>
        <p:spPr/>
        <p:txBody>
          <a:bodyPr/>
          <a:lstStyle/>
          <a:p>
            <a:r>
              <a:rPr lang="en-US" smtClean="0"/>
              <a:t>Interest Rate Derivatives and Interest Rate Models</a:t>
            </a:r>
          </a:p>
        </p:txBody>
      </p:sp>
      <p:sp>
        <p:nvSpPr>
          <p:cNvPr id="5126" name="Rectangle 3"/>
          <p:cNvSpPr>
            <a:spLocks noGrp="1" noChangeArrowheads="1"/>
          </p:cNvSpPr>
          <p:nvPr>
            <p:ph type="body" idx="1"/>
          </p:nvPr>
        </p:nvSpPr>
        <p:spPr/>
        <p:txBody>
          <a:bodyPr/>
          <a:lstStyle/>
          <a:p>
            <a:pPr marL="0" indent="0" algn="ctr"/>
            <a:endParaRPr lang="en-US" u="sng" dirty="0" smtClean="0">
              <a:cs typeface="Arial" charset="0"/>
            </a:endParaRPr>
          </a:p>
          <a:p>
            <a:pPr marL="0" indent="0" algn="ctr"/>
            <a:r>
              <a:rPr lang="en-US" u="sng" dirty="0" smtClean="0">
                <a:cs typeface="Arial" charset="0"/>
              </a:rPr>
              <a:t>Interest Rate Derivatives Pricing Examples:  The Equilibrium Swap Rate</a:t>
            </a:r>
          </a:p>
          <a:p>
            <a:pPr marL="0" indent="0"/>
            <a:endParaRPr lang="en-US" sz="1600" dirty="0" smtClean="0">
              <a:cs typeface="Arial" charset="0"/>
            </a:endParaRPr>
          </a:p>
          <a:p>
            <a:pPr marL="0" indent="0"/>
            <a:r>
              <a:rPr lang="en-US" sz="1600" dirty="0" smtClean="0">
                <a:cs typeface="Arial" charset="0"/>
              </a:rPr>
              <a:t>The equilibrium swap rate in the market is the fixed rate that sets the expected present value to both sides equal.  That turns out to be 6.550%.</a:t>
            </a:r>
          </a:p>
        </p:txBody>
      </p:sp>
      <p:graphicFrame>
        <p:nvGraphicFramePr>
          <p:cNvPr id="5122" name="Object 4"/>
          <p:cNvGraphicFramePr>
            <a:graphicFrameLocks noChangeAspect="1"/>
          </p:cNvGraphicFramePr>
          <p:nvPr/>
        </p:nvGraphicFramePr>
        <p:xfrm>
          <a:off x="589725" y="2860634"/>
          <a:ext cx="8040688" cy="2095500"/>
        </p:xfrm>
        <a:graphic>
          <a:graphicData uri="http://schemas.openxmlformats.org/presentationml/2006/ole">
            <mc:AlternateContent xmlns:mc="http://schemas.openxmlformats.org/markup-compatibility/2006">
              <mc:Choice xmlns:v="urn:schemas-microsoft-com:vml" Requires="v">
                <p:oleObj spid="_x0000_s824362" name="Worksheet" r:id="rId3" imgW="9620662" imgH="2324288" progId="Excel.Sheet.8">
                  <p:embed/>
                </p:oleObj>
              </mc:Choice>
              <mc:Fallback>
                <p:oleObj name="Worksheet" r:id="rId3" imgW="9620662" imgH="2324288"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725" y="2860634"/>
                        <a:ext cx="8040688"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41911735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26C2D994-1ACC-4DA2-94BE-56A6D0CF61B2}" type="slidenum">
              <a:rPr lang="en-US"/>
              <a:pPr/>
              <a:t>27</a:t>
            </a:fld>
            <a:endParaRPr lang="en-US"/>
          </a:p>
        </p:txBody>
      </p:sp>
      <p:sp>
        <p:nvSpPr>
          <p:cNvPr id="762882" name="Rectangle 2"/>
          <p:cNvSpPr>
            <a:spLocks noGrp="1" noChangeArrowheads="1"/>
          </p:cNvSpPr>
          <p:nvPr>
            <p:ph type="title"/>
          </p:nvPr>
        </p:nvSpPr>
        <p:spPr/>
        <p:txBody>
          <a:bodyPr/>
          <a:lstStyle/>
          <a:p>
            <a:r>
              <a:rPr lang="en-US" dirty="0"/>
              <a:t>Interest Rate Derivatives and Interest Rate Models</a:t>
            </a:r>
          </a:p>
        </p:txBody>
      </p:sp>
      <p:sp>
        <p:nvSpPr>
          <p:cNvPr id="762883" name="Rectangle 3"/>
          <p:cNvSpPr>
            <a:spLocks noGrp="1" noChangeArrowheads="1"/>
          </p:cNvSpPr>
          <p:nvPr>
            <p:ph type="body" idx="1"/>
          </p:nvPr>
        </p:nvSpPr>
        <p:spPr/>
        <p:txBody>
          <a:bodyPr/>
          <a:lstStyle/>
          <a:p>
            <a:pPr algn="ctr"/>
            <a:r>
              <a:rPr lang="en-US" u="sng">
                <a:cs typeface="Arial" charset="0"/>
              </a:rPr>
              <a:t>Variations on the Theme</a:t>
            </a:r>
          </a:p>
          <a:p>
            <a:r>
              <a:rPr lang="en-US" sz="1600">
                <a:cs typeface="Arial" charset="0"/>
              </a:rPr>
              <a:t>The concept of swapping is very powerful and many new types of swaps and related contracts have become commonplace</a:t>
            </a:r>
          </a:p>
          <a:p>
            <a:endParaRPr lang="en-US" sz="900">
              <a:cs typeface="Arial" charset="0"/>
            </a:endParaRPr>
          </a:p>
          <a:p>
            <a:r>
              <a:rPr lang="en-US" sz="1600">
                <a:cs typeface="Arial" charset="0"/>
              </a:rPr>
              <a:t>	</a:t>
            </a:r>
            <a:r>
              <a:rPr lang="en-US" sz="1600" b="1">
                <a:cs typeface="Arial" charset="0"/>
              </a:rPr>
              <a:t>Currency swaps</a:t>
            </a:r>
            <a:r>
              <a:rPr lang="en-US" sz="1600">
                <a:cs typeface="Arial" charset="0"/>
              </a:rPr>
              <a:t> (e.g., dollars vs. Euro)</a:t>
            </a:r>
          </a:p>
          <a:p>
            <a:endParaRPr lang="en-US" sz="1000">
              <a:cs typeface="Arial" charset="0"/>
            </a:endParaRPr>
          </a:p>
          <a:p>
            <a:r>
              <a:rPr lang="en-US" sz="1600">
                <a:cs typeface="Arial" charset="0"/>
              </a:rPr>
              <a:t>	</a:t>
            </a:r>
            <a:r>
              <a:rPr lang="en-US" sz="1600" b="1">
                <a:cs typeface="Arial" charset="0"/>
              </a:rPr>
              <a:t>Asset swap</a:t>
            </a:r>
            <a:r>
              <a:rPr lang="en-US" sz="1600">
                <a:cs typeface="Arial" charset="0"/>
              </a:rPr>
              <a:t> (exchange payments on some asset against a floating riskless rate)</a:t>
            </a:r>
            <a:endParaRPr lang="en-US" sz="1600" b="1">
              <a:cs typeface="Arial" charset="0"/>
            </a:endParaRPr>
          </a:p>
          <a:p>
            <a:endParaRPr lang="en-US" sz="900">
              <a:cs typeface="Arial" charset="0"/>
            </a:endParaRPr>
          </a:p>
          <a:p>
            <a:r>
              <a:rPr lang="en-US" sz="1600">
                <a:cs typeface="Arial" charset="0"/>
              </a:rPr>
              <a:t>	</a:t>
            </a:r>
            <a:r>
              <a:rPr lang="en-US" sz="1600" b="1">
                <a:cs typeface="Arial" charset="0"/>
              </a:rPr>
              <a:t>Amortizing swaps</a:t>
            </a:r>
            <a:r>
              <a:rPr lang="en-US" sz="1600">
                <a:cs typeface="Arial" charset="0"/>
              </a:rPr>
              <a:t> (notional principal varies over time, like a mortgage)</a:t>
            </a:r>
          </a:p>
          <a:p>
            <a:endParaRPr lang="en-US" sz="900">
              <a:cs typeface="Arial" charset="0"/>
            </a:endParaRPr>
          </a:p>
          <a:p>
            <a:r>
              <a:rPr lang="en-US" sz="1600">
                <a:cs typeface="Arial" charset="0"/>
              </a:rPr>
              <a:t>	</a:t>
            </a:r>
            <a:r>
              <a:rPr lang="en-US" sz="1600" b="1">
                <a:cs typeface="Arial" charset="0"/>
              </a:rPr>
              <a:t>Yield spread swaps</a:t>
            </a:r>
          </a:p>
          <a:p>
            <a:r>
              <a:rPr lang="en-US" sz="1600">
                <a:cs typeface="Arial" charset="0"/>
              </a:rPr>
              <a:t>		- basis swaps (e.g., T-bill rate vs. LIBOR)</a:t>
            </a:r>
          </a:p>
          <a:p>
            <a:r>
              <a:rPr lang="en-US" sz="1600">
                <a:cs typeface="Arial" charset="0"/>
              </a:rPr>
              <a:t>		- yield curve swaps (e.g., 10 year rate vs. 3 month)</a:t>
            </a:r>
          </a:p>
          <a:p>
            <a:r>
              <a:rPr lang="en-US" sz="1600">
                <a:cs typeface="Arial" charset="0"/>
              </a:rPr>
              <a:t>		- diff swaps (US $ interest vs. Euro-zone interest)</a:t>
            </a:r>
          </a:p>
          <a:p>
            <a:endParaRPr lang="en-US" sz="900">
              <a:cs typeface="Arial" charset="0"/>
            </a:endParaRPr>
          </a:p>
          <a:p>
            <a:r>
              <a:rPr lang="en-US" sz="1600">
                <a:cs typeface="Arial" charset="0"/>
              </a:rPr>
              <a:t>	</a:t>
            </a:r>
            <a:r>
              <a:rPr lang="en-US" sz="1600" b="1">
                <a:cs typeface="Arial" charset="0"/>
              </a:rPr>
              <a:t>Equity swaps</a:t>
            </a:r>
            <a:r>
              <a:rPr lang="en-US" sz="1600">
                <a:cs typeface="Arial" charset="0"/>
              </a:rPr>
              <a:t> (e.g., S&amp;P return vs. fixed rate)</a:t>
            </a:r>
          </a:p>
          <a:p>
            <a:endParaRPr lang="en-US" sz="900">
              <a:cs typeface="Arial" charset="0"/>
            </a:endParaRPr>
          </a:p>
          <a:p>
            <a:r>
              <a:rPr lang="en-US" sz="1600">
                <a:cs typeface="Arial" charset="0"/>
              </a:rPr>
              <a:t>	</a:t>
            </a:r>
            <a:r>
              <a:rPr lang="en-US" sz="1600" b="1">
                <a:cs typeface="Arial" charset="0"/>
              </a:rPr>
              <a:t>Commodity swaps</a:t>
            </a:r>
            <a:r>
              <a:rPr lang="en-US" sz="1600">
                <a:cs typeface="Arial" charset="0"/>
              </a:rPr>
              <a:t> (e.g., oil prices vs fixed rate)</a:t>
            </a:r>
          </a:p>
          <a:p>
            <a:endParaRPr lang="en-US" sz="900">
              <a:cs typeface="Arial" charset="0"/>
            </a:endParaRPr>
          </a:p>
          <a:p>
            <a:r>
              <a:rPr lang="en-US" sz="1600">
                <a:cs typeface="Arial" charset="0"/>
              </a:rPr>
              <a:t>	</a:t>
            </a:r>
            <a:r>
              <a:rPr lang="en-US" sz="1600" b="1">
                <a:cs typeface="Arial" charset="0"/>
              </a:rPr>
              <a:t>Total return swap (</a:t>
            </a:r>
            <a:r>
              <a:rPr lang="en-US" sz="1600">
                <a:cs typeface="Arial" charset="0"/>
              </a:rPr>
              <a:t>can transform any instrument into a different one)</a:t>
            </a:r>
            <a:endParaRPr lang="en-US" sz="1600" b="1">
              <a:cs typeface="Arial" charset="0"/>
            </a:endParaRP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42401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288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288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6288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288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288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288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6288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6288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62883">
                                            <p:txEl>
                                              <p:pRg st="16" end="1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6288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FB6420E-8AB9-41F7-8164-29DB019B81AC}" type="slidenum">
              <a:rPr lang="en-US" sz="900"/>
              <a:pPr/>
              <a:t>28</a:t>
            </a:fld>
            <a:endParaRPr lang="en-US" sz="900"/>
          </a:p>
        </p:txBody>
      </p:sp>
      <p:sp>
        <p:nvSpPr>
          <p:cNvPr id="35844" name="Rectangle 2"/>
          <p:cNvSpPr>
            <a:spLocks noGrp="1" noChangeArrowheads="1"/>
          </p:cNvSpPr>
          <p:nvPr>
            <p:ph type="title"/>
          </p:nvPr>
        </p:nvSpPr>
        <p:spPr/>
        <p:txBody>
          <a:bodyPr/>
          <a:lstStyle/>
          <a:p>
            <a:r>
              <a:rPr lang="en-US" dirty="0" smtClean="0"/>
              <a:t>Interest </a:t>
            </a:r>
            <a:r>
              <a:rPr lang="en-US" dirty="0"/>
              <a:t>Rate </a:t>
            </a:r>
            <a:r>
              <a:rPr lang="en-US" dirty="0" smtClean="0"/>
              <a:t>Options </a:t>
            </a:r>
            <a:r>
              <a:rPr lang="en-US" dirty="0"/>
              <a:t>and Interest Rate Models</a:t>
            </a:r>
            <a:endParaRPr lang="en-US" dirty="0" smtClean="0"/>
          </a:p>
        </p:txBody>
      </p:sp>
      <p:sp>
        <p:nvSpPr>
          <p:cNvPr id="618499" name="Rectangle 3"/>
          <p:cNvSpPr>
            <a:spLocks noGrp="1" noChangeArrowheads="1"/>
          </p:cNvSpPr>
          <p:nvPr>
            <p:ph type="body" idx="1"/>
          </p:nvPr>
        </p:nvSpPr>
        <p:spPr/>
        <p:txBody>
          <a:bodyPr/>
          <a:lstStyle/>
          <a:p>
            <a:pPr marL="0" indent="0" algn="ctr">
              <a:lnSpc>
                <a:spcPct val="90000"/>
              </a:lnSpc>
            </a:pPr>
            <a:r>
              <a:rPr lang="en-US" u="sng" dirty="0" smtClean="0">
                <a:cs typeface="Times New Roman" pitchFamily="18" charset="0"/>
              </a:rPr>
              <a:t>Adjusting the Black-Scholes Equation to Price Interest Rate Options</a:t>
            </a:r>
            <a:endParaRPr lang="en-US" sz="1600" b="1" u="sng" dirty="0" smtClean="0">
              <a:cs typeface="Times New Roman" pitchFamily="18" charset="0"/>
            </a:endParaRPr>
          </a:p>
          <a:p>
            <a:pPr marL="0" indent="0">
              <a:lnSpc>
                <a:spcPct val="90000"/>
              </a:lnSpc>
            </a:pPr>
            <a:endParaRPr lang="en-US" sz="1200" dirty="0" smtClean="0">
              <a:cs typeface="Times New Roman" pitchFamily="18" charset="0"/>
            </a:endParaRPr>
          </a:p>
          <a:p>
            <a:pPr marL="0" indent="0">
              <a:lnSpc>
                <a:spcPct val="90000"/>
              </a:lnSpc>
            </a:pPr>
            <a:r>
              <a:rPr lang="en-US" sz="1600" dirty="0" smtClean="0">
                <a:cs typeface="Times New Roman" pitchFamily="18" charset="0"/>
              </a:rPr>
              <a:t>The underlying is an interest rate so, like a futures contract, one does not invest cash to "buy and hold" a position in it.  The basic valuation model is a modified version of the </a:t>
            </a:r>
          </a:p>
          <a:p>
            <a:pPr marL="0" indent="0">
              <a:lnSpc>
                <a:spcPct val="90000"/>
              </a:lnSpc>
            </a:pPr>
            <a:r>
              <a:rPr lang="en-US" sz="1600" dirty="0" smtClean="0">
                <a:cs typeface="Times New Roman" pitchFamily="18" charset="0"/>
              </a:rPr>
              <a:t>"Black '76" futures option model, so it is known as the Black model.</a:t>
            </a:r>
          </a:p>
          <a:p>
            <a:pPr marL="0" indent="0">
              <a:lnSpc>
                <a:spcPct val="90000"/>
              </a:lnSpc>
            </a:pPr>
            <a:endParaRPr lang="en-US" sz="1200" dirty="0" smtClean="0">
              <a:cs typeface="Times New Roman" pitchFamily="18" charset="0"/>
            </a:endParaRPr>
          </a:p>
          <a:p>
            <a:pPr marL="0" indent="0">
              <a:lnSpc>
                <a:spcPct val="90000"/>
              </a:lnSpc>
            </a:pPr>
            <a:r>
              <a:rPr lang="en-US" sz="1600" dirty="0" smtClean="0">
                <a:cs typeface="Times New Roman" pitchFamily="18" charset="0"/>
              </a:rPr>
              <a:t>One important issue is that there is no longer a riskless interest rate.  Still, discounting a cash flow from option maturity at the (stochastic) interest rate is easily accomplished: simply multiply it by the price of a zero coupon bond maturing on that date.  This makes use of today's price of a traded security to capture all of the uncertainty about the future course of the discount rate.  Because the zero coupon bond price can simply be observed in the market, the stochastic behavior of the discount rate does not have to be modeled at all.</a:t>
            </a:r>
          </a:p>
          <a:p>
            <a:pPr marL="0" indent="0">
              <a:lnSpc>
                <a:spcPct val="90000"/>
              </a:lnSpc>
            </a:pPr>
            <a:endParaRPr lang="en-US" sz="1200" dirty="0" smtClean="0">
              <a:cs typeface="Times New Roman" pitchFamily="18" charset="0"/>
            </a:endParaRPr>
          </a:p>
          <a:p>
            <a:pPr marL="0" indent="0">
              <a:lnSpc>
                <a:spcPct val="90000"/>
              </a:lnSpc>
            </a:pPr>
            <a:r>
              <a:rPr lang="en-US" sz="1600" dirty="0" smtClean="0">
                <a:cs typeface="Times New Roman" pitchFamily="18" charset="0"/>
              </a:rPr>
              <a:t>This is an example of an extremely useful and powerful technique for derivatives valuation, known as a </a:t>
            </a:r>
            <a:r>
              <a:rPr lang="en-US" sz="1600" b="1" dirty="0" smtClean="0">
                <a:cs typeface="Times New Roman" pitchFamily="18" charset="0"/>
              </a:rPr>
              <a:t>"change of numeraire."</a:t>
            </a:r>
            <a:r>
              <a:rPr lang="en-US" sz="1600" dirty="0" smtClean="0">
                <a:cs typeface="Times New Roman" pitchFamily="18" charset="0"/>
              </a:rPr>
              <a:t>  Here, the interest rate option's payoff is in dollars at option expiration.  Computing the present value requires discounting over the option's life at discount rates that are time-varying and stochastic, a tough problem.  But we can change what we are thinking of as the unit of account--the numeraire--from "dollars on date T in the future " (which we don't know how to present value) to "zero coupon bonds that mature on date T" (which the market is pricing for us right now at their expected present values).</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When it is possible, a suitable change of numeraire reduces the number of random factors that have to be dealt with and can significantly simplify option pricing problems.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9036751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84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84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849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8499">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84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50"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FA8C410C-5831-40EF-B25E-A2F27ECF74F5}" type="slidenum">
              <a:rPr lang="en-US" sz="900"/>
              <a:pPr/>
              <a:t>29</a:t>
            </a:fld>
            <a:endParaRPr lang="en-US" sz="900"/>
          </a:p>
        </p:txBody>
      </p:sp>
      <p:sp>
        <p:nvSpPr>
          <p:cNvPr id="6151"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619523" name="Rectangle 3"/>
          <p:cNvSpPr>
            <a:spLocks noGrp="1" noChangeArrowheads="1"/>
          </p:cNvSpPr>
          <p:nvPr>
            <p:ph type="body" idx="1"/>
          </p:nvPr>
        </p:nvSpPr>
        <p:spPr>
          <a:xfrm>
            <a:off x="685800" y="838200"/>
            <a:ext cx="7772400" cy="2222500"/>
          </a:xfrm>
        </p:spPr>
        <p:txBody>
          <a:bodyPr/>
          <a:lstStyle/>
          <a:p>
            <a:pPr marL="0" indent="0" algn="ctr">
              <a:lnSpc>
                <a:spcPct val="90000"/>
              </a:lnSpc>
            </a:pPr>
            <a:r>
              <a:rPr lang="en-US" u="sng" dirty="0" smtClean="0">
                <a:cs typeface="Times New Roman" pitchFamily="18" charset="0"/>
              </a:rPr>
              <a:t>The Black Model for Interest Rate Options</a:t>
            </a:r>
            <a:endParaRPr lang="en-US" sz="1600" b="1" u="sng" dirty="0" smtClean="0">
              <a:cs typeface="Times New Roman" pitchFamily="18" charset="0"/>
            </a:endParaRPr>
          </a:p>
          <a:p>
            <a:pPr marL="0" indent="0">
              <a:lnSpc>
                <a:spcPct val="90000"/>
              </a:lnSpc>
            </a:pPr>
            <a:r>
              <a:rPr lang="en-US" sz="1600" dirty="0" smtClean="0">
                <a:cs typeface="Times New Roman" pitchFamily="18" charset="0"/>
              </a:rPr>
              <a:t>The underlying rate, call it R, is the value of a specified interest rate as of option maturity date T, for example, the constant maturity 10-year rate.  The assumption is that today's forward rate for date T, call it F, is the expected value as of today (time 0) of R on date T, that is,  F = E</a:t>
            </a:r>
            <a:r>
              <a:rPr lang="en-US" sz="1600" baseline="-25000" dirty="0" smtClean="0">
                <a:cs typeface="Times New Roman" pitchFamily="18" charset="0"/>
              </a:rPr>
              <a:t>0</a:t>
            </a:r>
            <a:r>
              <a:rPr lang="en-US" sz="1600" dirty="0" smtClean="0">
                <a:cs typeface="Times New Roman" pitchFamily="18" charset="0"/>
              </a:rPr>
              <a:t>[R</a:t>
            </a:r>
            <a:r>
              <a:rPr lang="en-US" sz="1600" baseline="-25000" dirty="0" smtClean="0">
                <a:cs typeface="Times New Roman" pitchFamily="18" charset="0"/>
              </a:rPr>
              <a:t>T</a:t>
            </a:r>
            <a:r>
              <a:rPr lang="en-US" sz="1600" dirty="0" smtClean="0">
                <a:cs typeface="Times New Roman" pitchFamily="18" charset="0"/>
              </a:rPr>
              <a:t>].</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The probability distribution for R on date T is assumed to be lognormal with expected value  F and standard deviation  </a:t>
            </a:r>
          </a:p>
          <a:p>
            <a:pPr marL="0" indent="0">
              <a:lnSpc>
                <a:spcPct val="90000"/>
              </a:lnSpc>
            </a:pPr>
            <a:endParaRPr lang="en-US" sz="1600" dirty="0" smtClean="0">
              <a:cs typeface="Times New Roman" pitchFamily="18" charset="0"/>
            </a:endParaRPr>
          </a:p>
        </p:txBody>
      </p:sp>
      <p:graphicFrame>
        <p:nvGraphicFramePr>
          <p:cNvPr id="619524" name="Object 4"/>
          <p:cNvGraphicFramePr>
            <a:graphicFrameLocks noChangeAspect="1"/>
          </p:cNvGraphicFramePr>
          <p:nvPr/>
        </p:nvGraphicFramePr>
        <p:xfrm>
          <a:off x="2759075" y="3911600"/>
          <a:ext cx="4365625" cy="1384300"/>
        </p:xfrm>
        <a:graphic>
          <a:graphicData uri="http://schemas.openxmlformats.org/presentationml/2006/ole">
            <mc:AlternateContent xmlns:mc="http://schemas.openxmlformats.org/markup-compatibility/2006">
              <mc:Choice xmlns:v="urn:schemas-microsoft-com:vml" Requires="v">
                <p:oleObj spid="_x0000_s809163" name="Equation" r:id="rId3" imgW="3048000" imgH="939800" progId="Equation.DSMT4">
                  <p:embed/>
                </p:oleObj>
              </mc:Choice>
              <mc:Fallback>
                <p:oleObj name="Equation" r:id="rId3" imgW="3048000" imgH="939800" progId="Equation.DSMT4">
                  <p:embed/>
                  <p:pic>
                    <p:nvPicPr>
                      <p:cNvPr id="61952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075" y="3911600"/>
                        <a:ext cx="4365625"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9525" name="Object 5"/>
          <p:cNvGraphicFramePr>
            <a:graphicFrameLocks noChangeAspect="1"/>
          </p:cNvGraphicFramePr>
          <p:nvPr/>
        </p:nvGraphicFramePr>
        <p:xfrm>
          <a:off x="3335338" y="5586413"/>
          <a:ext cx="2327275" cy="346075"/>
        </p:xfrm>
        <a:graphic>
          <a:graphicData uri="http://schemas.openxmlformats.org/presentationml/2006/ole">
            <mc:AlternateContent xmlns:mc="http://schemas.openxmlformats.org/markup-compatibility/2006">
              <mc:Choice xmlns:v="urn:schemas-microsoft-com:vml" Requires="v">
                <p:oleObj spid="_x0000_s809164" name="Equation" r:id="rId5" imgW="1663700" imgH="228600" progId="Equation.3">
                  <p:embed/>
                </p:oleObj>
              </mc:Choice>
              <mc:Fallback>
                <p:oleObj name="Equation" r:id="rId5" imgW="1663700" imgH="228600" progId="Equation.3">
                  <p:embed/>
                  <p:pic>
                    <p:nvPicPr>
                      <p:cNvPr id="61952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5338" y="5586413"/>
                        <a:ext cx="2327275"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9526" name="Object 6"/>
          <p:cNvGraphicFramePr>
            <a:graphicFrameLocks noChangeAspect="1"/>
          </p:cNvGraphicFramePr>
          <p:nvPr/>
        </p:nvGraphicFramePr>
        <p:xfrm>
          <a:off x="2870199" y="2590161"/>
          <a:ext cx="465891" cy="283667"/>
        </p:xfrm>
        <a:graphic>
          <a:graphicData uri="http://schemas.openxmlformats.org/presentationml/2006/ole">
            <mc:AlternateContent xmlns:mc="http://schemas.openxmlformats.org/markup-compatibility/2006">
              <mc:Choice xmlns:v="urn:schemas-microsoft-com:vml" Requires="v">
                <p:oleObj spid="_x0000_s809165" name="Equation" r:id="rId7" imgW="355292" imgH="215713" progId="Equation.3">
                  <p:embed/>
                </p:oleObj>
              </mc:Choice>
              <mc:Fallback>
                <p:oleObj name="Equation" r:id="rId7" imgW="355292" imgH="215713" progId="Equation.3">
                  <p:embed/>
                  <p:pic>
                    <p:nvPicPr>
                      <p:cNvPr id="61952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0199" y="2590161"/>
                        <a:ext cx="465891" cy="2836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9527" name="Text Box 7"/>
          <p:cNvSpPr txBox="1">
            <a:spLocks noChangeArrowheads="1"/>
          </p:cNvSpPr>
          <p:nvPr/>
        </p:nvSpPr>
        <p:spPr bwMode="auto">
          <a:xfrm>
            <a:off x="749300" y="3914775"/>
            <a:ext cx="1725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20000"/>
              </a:spcBef>
            </a:pPr>
            <a:r>
              <a:rPr lang="en-US" sz="1600">
                <a:cs typeface="Times New Roman" pitchFamily="18" charset="0"/>
              </a:rPr>
              <a:t>Call option value:</a:t>
            </a:r>
            <a:endParaRPr lang="en-US" sz="2800"/>
          </a:p>
        </p:txBody>
      </p:sp>
      <p:sp>
        <p:nvSpPr>
          <p:cNvPr id="619528" name="Text Box 8"/>
          <p:cNvSpPr txBox="1">
            <a:spLocks noChangeArrowheads="1"/>
          </p:cNvSpPr>
          <p:nvPr/>
        </p:nvSpPr>
        <p:spPr bwMode="auto">
          <a:xfrm>
            <a:off x="665163" y="3059113"/>
            <a:ext cx="778351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a:t>Discounting in the formula at a stochastic "riskless" rate is handled by replacing  e</a:t>
            </a:r>
            <a:r>
              <a:rPr lang="en-US" sz="1600" baseline="30000"/>
              <a:t>-rT</a:t>
            </a:r>
            <a:r>
              <a:rPr lang="en-US" sz="1600"/>
              <a:t> by B(0,T), the time 0 market price for a zero coupon bond maturing at date T.</a:t>
            </a:r>
          </a:p>
        </p:txBody>
      </p:sp>
      <p:sp>
        <p:nvSpPr>
          <p:cNvPr id="619529" name="Text Box 9"/>
          <p:cNvSpPr txBox="1">
            <a:spLocks noChangeArrowheads="1"/>
          </p:cNvSpPr>
          <p:nvPr/>
        </p:nvSpPr>
        <p:spPr bwMode="auto">
          <a:xfrm>
            <a:off x="825500" y="5591175"/>
            <a:ext cx="1192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20000"/>
              </a:spcBef>
            </a:pPr>
            <a:r>
              <a:rPr lang="en-US" sz="1600">
                <a:cs typeface="Times New Roman" pitchFamily="18" charset="0"/>
              </a:rPr>
              <a:t>Call delta:</a:t>
            </a:r>
            <a:endParaRPr lang="en-US" sz="2800"/>
          </a:p>
        </p:txBody>
      </p:sp>
      <p:sp>
        <p:nvSpPr>
          <p:cNvPr id="12"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604164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952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952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952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1952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195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499"/>
                                          </p:stCondLst>
                                        </p:cTn>
                                        <p:tgtEl>
                                          <p:spTgt spid="6195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95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499"/>
                                          </p:stCondLst>
                                        </p:cTn>
                                        <p:tgtEl>
                                          <p:spTgt spid="619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7" grpId="0" autoUpdateAnimBg="0"/>
      <p:bldP spid="619528" grpId="0" autoUpdateAnimBg="0"/>
      <p:bldP spid="61952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8BD26556-4AB5-4ECF-9D84-6E56A488ED78}" type="slidenum">
              <a:rPr lang="en-US" sz="900"/>
              <a:pPr/>
              <a:t>30</a:t>
            </a:fld>
            <a:endParaRPr lang="en-US" sz="900"/>
          </a:p>
        </p:txBody>
      </p:sp>
      <p:sp>
        <p:nvSpPr>
          <p:cNvPr id="7175"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620547" name="Rectangle 3"/>
          <p:cNvSpPr>
            <a:spLocks noGrp="1" noChangeArrowheads="1"/>
          </p:cNvSpPr>
          <p:nvPr>
            <p:ph type="body" idx="1"/>
          </p:nvPr>
        </p:nvSpPr>
        <p:spPr>
          <a:xfrm>
            <a:off x="685800" y="838200"/>
            <a:ext cx="7772400" cy="1930400"/>
          </a:xfrm>
        </p:spPr>
        <p:txBody>
          <a:bodyPr/>
          <a:lstStyle/>
          <a:p>
            <a:pPr marL="0" indent="0" algn="ctr"/>
            <a:r>
              <a:rPr lang="en-US" u="sng" smtClean="0">
                <a:cs typeface="Times New Roman" pitchFamily="18" charset="0"/>
              </a:rPr>
              <a:t>The Black Model for Interest Rate Puts</a:t>
            </a:r>
            <a:endParaRPr lang="en-US" sz="1600" b="1" u="sng" smtClean="0">
              <a:cs typeface="Times New Roman" pitchFamily="18" charset="0"/>
            </a:endParaRPr>
          </a:p>
          <a:p>
            <a:pPr marL="0" indent="0">
              <a:lnSpc>
                <a:spcPct val="90000"/>
              </a:lnSpc>
            </a:pPr>
            <a:endParaRPr lang="en-US" sz="1600" smtClean="0">
              <a:cs typeface="Times New Roman" pitchFamily="18" charset="0"/>
            </a:endParaRPr>
          </a:p>
          <a:p>
            <a:pPr marL="0" indent="0">
              <a:lnSpc>
                <a:spcPct val="90000"/>
              </a:lnSpc>
            </a:pPr>
            <a:r>
              <a:rPr lang="en-US" sz="1600" smtClean="0">
                <a:cs typeface="Times New Roman" pitchFamily="18" charset="0"/>
              </a:rPr>
              <a:t>The formulas for interest rate put options come directly from put-call parity (which is also modified when the underlying is an interest rate).</a:t>
            </a:r>
          </a:p>
          <a:p>
            <a:pPr marL="0" indent="0">
              <a:lnSpc>
                <a:spcPct val="90000"/>
              </a:lnSpc>
            </a:pPr>
            <a:endParaRPr lang="en-US" sz="1600" smtClean="0">
              <a:cs typeface="Times New Roman" pitchFamily="18" charset="0"/>
            </a:endParaRPr>
          </a:p>
          <a:p>
            <a:pPr marL="0" indent="0">
              <a:lnSpc>
                <a:spcPct val="90000"/>
              </a:lnSpc>
            </a:pPr>
            <a:r>
              <a:rPr lang="en-US" sz="1600" smtClean="0">
                <a:cs typeface="Times New Roman" pitchFamily="18" charset="0"/>
              </a:rPr>
              <a:t>Put-Call Parity:</a:t>
            </a:r>
          </a:p>
        </p:txBody>
      </p:sp>
      <p:graphicFrame>
        <p:nvGraphicFramePr>
          <p:cNvPr id="620548" name="Object 4"/>
          <p:cNvGraphicFramePr>
            <a:graphicFrameLocks noChangeAspect="1"/>
          </p:cNvGraphicFramePr>
          <p:nvPr/>
        </p:nvGraphicFramePr>
        <p:xfrm>
          <a:off x="2665413" y="3073400"/>
          <a:ext cx="4910137" cy="1384300"/>
        </p:xfrm>
        <a:graphic>
          <a:graphicData uri="http://schemas.openxmlformats.org/presentationml/2006/ole">
            <mc:AlternateContent xmlns:mc="http://schemas.openxmlformats.org/markup-compatibility/2006">
              <mc:Choice xmlns:v="urn:schemas-microsoft-com:vml" Requires="v">
                <p:oleObj spid="_x0000_s810184" name="Equation" r:id="rId3" imgW="3429000" imgH="939800" progId="Equation.3">
                  <p:embed/>
                </p:oleObj>
              </mc:Choice>
              <mc:Fallback>
                <p:oleObj name="Equation" r:id="rId3" imgW="3429000" imgH="939800" progId="Equation.3">
                  <p:embed/>
                  <p:pic>
                    <p:nvPicPr>
                      <p:cNvPr id="62054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5413" y="3073400"/>
                        <a:ext cx="4910137"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0549" name="Object 5"/>
          <p:cNvGraphicFramePr>
            <a:graphicFrameLocks noChangeAspect="1"/>
          </p:cNvGraphicFramePr>
          <p:nvPr/>
        </p:nvGraphicFramePr>
        <p:xfrm>
          <a:off x="3265488" y="4965700"/>
          <a:ext cx="2682875" cy="369888"/>
        </p:xfrm>
        <a:graphic>
          <a:graphicData uri="http://schemas.openxmlformats.org/presentationml/2006/ole">
            <mc:AlternateContent xmlns:mc="http://schemas.openxmlformats.org/markup-compatibility/2006">
              <mc:Choice xmlns:v="urn:schemas-microsoft-com:vml" Requires="v">
                <p:oleObj spid="_x0000_s810185" name="Equation" r:id="rId5" imgW="1790700" imgH="228600" progId="Equation.3">
                  <p:embed/>
                </p:oleObj>
              </mc:Choice>
              <mc:Fallback>
                <p:oleObj name="Equation" r:id="rId5" imgW="1790700" imgH="228600" progId="Equation.3">
                  <p:embed/>
                  <p:pic>
                    <p:nvPicPr>
                      <p:cNvPr id="62054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5488" y="4965700"/>
                        <a:ext cx="2682875" cy="369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0550" name="Text Box 6"/>
          <p:cNvSpPr txBox="1">
            <a:spLocks noChangeArrowheads="1"/>
          </p:cNvSpPr>
          <p:nvPr/>
        </p:nvSpPr>
        <p:spPr bwMode="auto">
          <a:xfrm>
            <a:off x="698500" y="3063875"/>
            <a:ext cx="1725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20000"/>
              </a:spcBef>
            </a:pPr>
            <a:r>
              <a:rPr lang="en-US" sz="1600">
                <a:cs typeface="Times New Roman" pitchFamily="18" charset="0"/>
              </a:rPr>
              <a:t>Put option value:</a:t>
            </a:r>
            <a:endParaRPr lang="en-US" sz="2800"/>
          </a:p>
        </p:txBody>
      </p:sp>
      <p:sp>
        <p:nvSpPr>
          <p:cNvPr id="620551" name="Text Box 7"/>
          <p:cNvSpPr txBox="1">
            <a:spLocks noChangeArrowheads="1"/>
          </p:cNvSpPr>
          <p:nvPr/>
        </p:nvSpPr>
        <p:spPr bwMode="auto">
          <a:xfrm>
            <a:off x="850900" y="4956175"/>
            <a:ext cx="1192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20000"/>
              </a:spcBef>
            </a:pPr>
            <a:r>
              <a:rPr lang="en-US" sz="1600">
                <a:cs typeface="Times New Roman" pitchFamily="18" charset="0"/>
              </a:rPr>
              <a:t>Put delta:</a:t>
            </a:r>
            <a:endParaRPr lang="en-US" sz="2800"/>
          </a:p>
        </p:txBody>
      </p:sp>
      <p:graphicFrame>
        <p:nvGraphicFramePr>
          <p:cNvPr id="620552" name="Object 8"/>
          <p:cNvGraphicFramePr>
            <a:graphicFrameLocks noChangeAspect="1"/>
          </p:cNvGraphicFramePr>
          <p:nvPr/>
        </p:nvGraphicFramePr>
        <p:xfrm>
          <a:off x="2935288" y="2174875"/>
          <a:ext cx="3486150" cy="330200"/>
        </p:xfrm>
        <a:graphic>
          <a:graphicData uri="http://schemas.openxmlformats.org/presentationml/2006/ole">
            <mc:AlternateContent xmlns:mc="http://schemas.openxmlformats.org/markup-compatibility/2006">
              <mc:Choice xmlns:v="urn:schemas-microsoft-com:vml" Requires="v">
                <p:oleObj spid="_x0000_s810186" name="Equation" r:id="rId7" imgW="2146300" imgH="203200" progId="Equation.3">
                  <p:embed/>
                </p:oleObj>
              </mc:Choice>
              <mc:Fallback>
                <p:oleObj name="Equation" r:id="rId7" imgW="2146300" imgH="203200" progId="Equation.3">
                  <p:embed/>
                  <p:pic>
                    <p:nvPicPr>
                      <p:cNvPr id="620552"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5288" y="2174875"/>
                        <a:ext cx="3486150"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0553" name="Text Box 9"/>
          <p:cNvSpPr txBox="1">
            <a:spLocks noChangeArrowheads="1"/>
          </p:cNvSpPr>
          <p:nvPr/>
        </p:nvSpPr>
        <p:spPr bwMode="auto">
          <a:xfrm>
            <a:off x="714375" y="5713413"/>
            <a:ext cx="79597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a:t>(These equations make use of the property that the normal distribution is symmetric, so </a:t>
            </a:r>
          </a:p>
          <a:p>
            <a:r>
              <a:rPr lang="en-US" sz="1600"/>
              <a:t>1 - N [d] = N [ -d ].)</a:t>
            </a:r>
          </a:p>
        </p:txBody>
      </p:sp>
      <p:sp>
        <p:nvSpPr>
          <p:cNvPr id="12"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451320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054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054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62055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205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6205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05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62054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205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autoUpdateAnimBg="0"/>
      <p:bldP spid="620550" grpId="0" autoUpdateAnimBg="0"/>
      <p:bldP spid="620551" grpId="0" autoUpdateAnimBg="0"/>
      <p:bldP spid="62055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4"/>
          <p:cNvSpPr>
            <a:spLocks noGrp="1"/>
          </p:cNvSpPr>
          <p:nvPr>
            <p:ph type="sldNum" sz="quarter" idx="11"/>
          </p:nvPr>
        </p:nvSpPr>
        <p:spPr>
          <a:noFill/>
        </p:spPr>
        <p:txBody>
          <a:bodyPr/>
          <a:lstStyle/>
          <a:p>
            <a:fld id="{8935295F-58D7-4A35-9FDB-992B07DFCF47}" type="slidenum">
              <a:rPr lang="en-US"/>
              <a:pPr/>
              <a:t>31</a:t>
            </a:fld>
            <a:endParaRPr lang="en-US"/>
          </a:p>
        </p:txBody>
      </p:sp>
      <p:sp>
        <p:nvSpPr>
          <p:cNvPr id="8197" name="Rectangle 2"/>
          <p:cNvSpPr>
            <a:spLocks noGrp="1" noChangeArrowheads="1"/>
          </p:cNvSpPr>
          <p:nvPr>
            <p:ph type="title"/>
          </p:nvPr>
        </p:nvSpPr>
        <p:spPr/>
        <p:txBody>
          <a:bodyPr/>
          <a:lstStyle/>
          <a:p>
            <a:r>
              <a:rPr lang="en-US" smtClean="0"/>
              <a:t>Interest Rate Derivatives and Interest Rate Models</a:t>
            </a:r>
          </a:p>
        </p:txBody>
      </p:sp>
      <p:sp>
        <p:nvSpPr>
          <p:cNvPr id="8198" name="Rectangle 3"/>
          <p:cNvSpPr>
            <a:spLocks noGrp="1" noChangeArrowheads="1"/>
          </p:cNvSpPr>
          <p:nvPr>
            <p:ph type="body" idx="1"/>
          </p:nvPr>
        </p:nvSpPr>
        <p:spPr/>
        <p:txBody>
          <a:bodyPr/>
          <a:lstStyle/>
          <a:p>
            <a:pPr marL="0" indent="0" algn="ctr"/>
            <a:endParaRPr lang="en-US" u="sng" dirty="0" smtClean="0">
              <a:cs typeface="Arial" charset="0"/>
            </a:endParaRPr>
          </a:p>
          <a:p>
            <a:pPr marL="0" indent="0" algn="ctr"/>
            <a:r>
              <a:rPr lang="en-US" u="sng" dirty="0" smtClean="0">
                <a:cs typeface="Arial" charset="0"/>
              </a:rPr>
              <a:t>Interest Rate Derivatives Pricing Examples:  Pricing a Caplet</a:t>
            </a:r>
          </a:p>
          <a:p>
            <a:pPr marL="0" indent="0"/>
            <a:endParaRPr lang="en-US" sz="1600" dirty="0" smtClean="0">
              <a:cs typeface="Arial" charset="0"/>
            </a:endParaRPr>
          </a:p>
          <a:p>
            <a:pPr marL="0" indent="0"/>
            <a:r>
              <a:rPr lang="en-US" sz="1600" dirty="0" smtClean="0">
                <a:cs typeface="Arial" charset="0"/>
              </a:rPr>
              <a:t>Using the interest rates shown in the earlier swap example, consider valuing the caplet that matures in one year, on 12/01/2000.</a:t>
            </a:r>
          </a:p>
          <a:p>
            <a:pPr marL="0" indent="0"/>
            <a:endParaRPr lang="en-US" sz="1600" dirty="0" smtClean="0">
              <a:cs typeface="Arial" charset="0"/>
            </a:endParaRPr>
          </a:p>
        </p:txBody>
      </p:sp>
      <p:graphicFrame>
        <p:nvGraphicFramePr>
          <p:cNvPr id="8194" name="Object 4"/>
          <p:cNvGraphicFramePr>
            <a:graphicFrameLocks noChangeAspect="1"/>
          </p:cNvGraphicFramePr>
          <p:nvPr>
            <p:extLst/>
          </p:nvPr>
        </p:nvGraphicFramePr>
        <p:xfrm>
          <a:off x="632619" y="2647950"/>
          <a:ext cx="7878762" cy="1866900"/>
        </p:xfrm>
        <a:graphic>
          <a:graphicData uri="http://schemas.openxmlformats.org/presentationml/2006/ole">
            <mc:AlternateContent xmlns:mc="http://schemas.openxmlformats.org/markup-compatibility/2006">
              <mc:Choice xmlns:v="urn:schemas-microsoft-com:vml" Requires="v">
                <p:oleObj spid="_x0000_s825384" name="Worksheet" r:id="rId3" imgW="9620662" imgH="2124291" progId="Excel.Sheet.8">
                  <p:embed/>
                </p:oleObj>
              </mc:Choice>
              <mc:Fallback>
                <p:oleObj name="Worksheet" r:id="rId3" imgW="9620662" imgH="212429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619" y="2647950"/>
                        <a:ext cx="7878762"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40161167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4"/>
          <p:cNvSpPr>
            <a:spLocks noGrp="1"/>
          </p:cNvSpPr>
          <p:nvPr>
            <p:ph type="sldNum" sz="quarter" idx="11"/>
          </p:nvPr>
        </p:nvSpPr>
        <p:spPr>
          <a:noFill/>
        </p:spPr>
        <p:txBody>
          <a:bodyPr/>
          <a:lstStyle/>
          <a:p>
            <a:fld id="{AC03E72C-6E82-4383-882F-1E6EA553C1C0}" type="slidenum">
              <a:rPr lang="en-US"/>
              <a:pPr/>
              <a:t>32</a:t>
            </a:fld>
            <a:endParaRPr lang="en-US"/>
          </a:p>
        </p:txBody>
      </p:sp>
      <p:sp>
        <p:nvSpPr>
          <p:cNvPr id="9221" name="Rectangle 2"/>
          <p:cNvSpPr>
            <a:spLocks noGrp="1" noChangeArrowheads="1"/>
          </p:cNvSpPr>
          <p:nvPr>
            <p:ph type="title"/>
          </p:nvPr>
        </p:nvSpPr>
        <p:spPr/>
        <p:txBody>
          <a:bodyPr/>
          <a:lstStyle/>
          <a:p>
            <a:r>
              <a:rPr lang="en-US" smtClean="0"/>
              <a:t>Interest Rate Derivatives and Interest Rate Models</a:t>
            </a:r>
          </a:p>
        </p:txBody>
      </p:sp>
      <p:sp>
        <p:nvSpPr>
          <p:cNvPr id="9222" name="Rectangle 3"/>
          <p:cNvSpPr>
            <a:spLocks noGrp="1" noChangeArrowheads="1"/>
          </p:cNvSpPr>
          <p:nvPr>
            <p:ph type="body" idx="1"/>
          </p:nvPr>
        </p:nvSpPr>
        <p:spPr/>
        <p:txBody>
          <a:bodyPr/>
          <a:lstStyle/>
          <a:p>
            <a:pPr marL="0" indent="0" algn="ctr"/>
            <a:endParaRPr lang="en-US" u="sng" dirty="0" smtClean="0">
              <a:cs typeface="Arial" charset="0"/>
            </a:endParaRPr>
          </a:p>
          <a:p>
            <a:pPr marL="0" indent="0" algn="ctr"/>
            <a:r>
              <a:rPr lang="en-US" u="sng" dirty="0" smtClean="0">
                <a:cs typeface="Arial" charset="0"/>
              </a:rPr>
              <a:t>Interest Rate Derivatives Pricing Examples:  Pricing a Cap</a:t>
            </a:r>
          </a:p>
          <a:p>
            <a:pPr marL="0" indent="0"/>
            <a:endParaRPr lang="en-US" sz="1600" dirty="0" smtClean="0">
              <a:cs typeface="Arial" charset="0"/>
            </a:endParaRPr>
          </a:p>
          <a:p>
            <a:pPr marL="0" indent="0"/>
            <a:r>
              <a:rPr lang="en-US" sz="1600" dirty="0" smtClean="0">
                <a:cs typeface="Arial" charset="0"/>
              </a:rPr>
              <a:t>The value of the cap contract is just the sum of the caplets.</a:t>
            </a: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r>
              <a:rPr lang="en-US" sz="1600" dirty="0" smtClean="0">
                <a:cs typeface="Arial" charset="0"/>
              </a:rPr>
              <a:t>Note that a cap typically doesn't have a payment on the first repricing date, 3/1/2000 in this case, because the rate that would apply is just today's spot rate.  This is already known so there is no optionality to it.</a:t>
            </a:r>
          </a:p>
        </p:txBody>
      </p:sp>
      <p:graphicFrame>
        <p:nvGraphicFramePr>
          <p:cNvPr id="9218" name="Object 4"/>
          <p:cNvGraphicFramePr>
            <a:graphicFrameLocks noChangeAspect="1"/>
          </p:cNvGraphicFramePr>
          <p:nvPr/>
        </p:nvGraphicFramePr>
        <p:xfrm>
          <a:off x="571500" y="2403103"/>
          <a:ext cx="8178800" cy="1993900"/>
        </p:xfrm>
        <a:graphic>
          <a:graphicData uri="http://schemas.openxmlformats.org/presentationml/2006/ole">
            <mc:AlternateContent xmlns:mc="http://schemas.openxmlformats.org/markup-compatibility/2006">
              <mc:Choice xmlns:v="urn:schemas-microsoft-com:vml" Requires="v">
                <p:oleObj spid="_x0000_s826408" name="Worksheet" r:id="rId3" imgW="10382382" imgH="2505050" progId="Excel.Sheet.8">
                  <p:embed/>
                </p:oleObj>
              </mc:Choice>
              <mc:Fallback>
                <p:oleObj name="Worksheet" r:id="rId3" imgW="10382382" imgH="250505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 y="2403103"/>
                        <a:ext cx="8178800"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15274466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4"/>
          <p:cNvSpPr>
            <a:spLocks noGrp="1"/>
          </p:cNvSpPr>
          <p:nvPr>
            <p:ph type="sldNum" sz="quarter" idx="11"/>
          </p:nvPr>
        </p:nvSpPr>
        <p:spPr>
          <a:noFill/>
        </p:spPr>
        <p:txBody>
          <a:bodyPr/>
          <a:lstStyle/>
          <a:p>
            <a:fld id="{20090A9B-642B-4BE9-B5B7-7E2B480F9827}" type="slidenum">
              <a:rPr lang="en-US"/>
              <a:pPr/>
              <a:t>33</a:t>
            </a:fld>
            <a:endParaRPr lang="en-US"/>
          </a:p>
        </p:txBody>
      </p:sp>
      <p:sp>
        <p:nvSpPr>
          <p:cNvPr id="10245" name="Rectangle 2"/>
          <p:cNvSpPr>
            <a:spLocks noGrp="1" noChangeArrowheads="1"/>
          </p:cNvSpPr>
          <p:nvPr>
            <p:ph type="title"/>
          </p:nvPr>
        </p:nvSpPr>
        <p:spPr/>
        <p:txBody>
          <a:bodyPr/>
          <a:lstStyle/>
          <a:p>
            <a:r>
              <a:rPr lang="en-US" smtClean="0"/>
              <a:t>Interest Rate Derivatives and Interest Rate Models</a:t>
            </a:r>
          </a:p>
        </p:txBody>
      </p:sp>
      <p:sp>
        <p:nvSpPr>
          <p:cNvPr id="10246" name="Rectangle 3"/>
          <p:cNvSpPr>
            <a:spLocks noGrp="1" noChangeArrowheads="1"/>
          </p:cNvSpPr>
          <p:nvPr>
            <p:ph type="body" idx="1"/>
          </p:nvPr>
        </p:nvSpPr>
        <p:spPr/>
        <p:txBody>
          <a:bodyPr/>
          <a:lstStyle/>
          <a:p>
            <a:pPr marL="0" indent="0" algn="ctr"/>
            <a:r>
              <a:rPr lang="en-US" u="sng" dirty="0" smtClean="0">
                <a:cs typeface="Arial" charset="0"/>
              </a:rPr>
              <a:t>Interest Rate Derivatives Pricing Examples:  A Floor and a Zero Cost Collar</a:t>
            </a:r>
          </a:p>
          <a:p>
            <a:pPr marL="0" indent="0"/>
            <a:r>
              <a:rPr lang="en-US" sz="1600" dirty="0" smtClean="0">
                <a:cs typeface="Arial" charset="0"/>
              </a:rPr>
              <a:t>A floor is a package of interest rate put options with the same strike.  A collar is long a cap and short a floor, which fixes a range for the interest rate.  Typically the strikes are set to make the collar cost zero.</a:t>
            </a:r>
          </a:p>
        </p:txBody>
      </p:sp>
      <p:graphicFrame>
        <p:nvGraphicFramePr>
          <p:cNvPr id="10242" name="Object 4"/>
          <p:cNvGraphicFramePr>
            <a:graphicFrameLocks noChangeAspect="1"/>
          </p:cNvGraphicFramePr>
          <p:nvPr/>
        </p:nvGraphicFramePr>
        <p:xfrm>
          <a:off x="542925" y="1981200"/>
          <a:ext cx="7829550" cy="4257675"/>
        </p:xfrm>
        <a:graphic>
          <a:graphicData uri="http://schemas.openxmlformats.org/presentationml/2006/ole">
            <mc:AlternateContent xmlns:mc="http://schemas.openxmlformats.org/markup-compatibility/2006">
              <mc:Choice xmlns:v="urn:schemas-microsoft-com:vml" Requires="v">
                <p:oleObj spid="_x0000_s827432" name="Worksheet" r:id="rId3" imgW="10382382" imgH="5638881" progId="Excel.Sheet.8">
                  <p:embed/>
                </p:oleObj>
              </mc:Choice>
              <mc:Fallback>
                <p:oleObj name="Worksheet" r:id="rId3" imgW="10382382" imgH="563888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25" y="1981200"/>
                        <a:ext cx="7829550" cy="425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490147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Slide Number Placeholder 4"/>
          <p:cNvSpPr>
            <a:spLocks noGrp="1"/>
          </p:cNvSpPr>
          <p:nvPr>
            <p:ph type="sldNum" sz="quarter" idx="11"/>
          </p:nvPr>
        </p:nvSpPr>
        <p:spPr>
          <a:noFill/>
        </p:spPr>
        <p:txBody>
          <a:bodyPr/>
          <a:lstStyle/>
          <a:p>
            <a:fld id="{AC72C4D7-4FF1-408A-B796-3FC1991A15E1}" type="slidenum">
              <a:rPr lang="en-US"/>
              <a:pPr/>
              <a:t>34</a:t>
            </a:fld>
            <a:endParaRPr lang="en-US"/>
          </a:p>
        </p:txBody>
      </p:sp>
      <p:sp>
        <p:nvSpPr>
          <p:cNvPr id="11269" name="Rectangle 2"/>
          <p:cNvSpPr>
            <a:spLocks noGrp="1" noChangeArrowheads="1"/>
          </p:cNvSpPr>
          <p:nvPr>
            <p:ph type="title"/>
          </p:nvPr>
        </p:nvSpPr>
        <p:spPr/>
        <p:txBody>
          <a:bodyPr/>
          <a:lstStyle/>
          <a:p>
            <a:r>
              <a:rPr lang="en-US" smtClean="0"/>
              <a:t>Interest Rate Derivatives and Interest Rate Models</a:t>
            </a:r>
          </a:p>
        </p:txBody>
      </p:sp>
      <p:sp>
        <p:nvSpPr>
          <p:cNvPr id="11270" name="Rectangle 3"/>
          <p:cNvSpPr>
            <a:spLocks noGrp="1" noChangeArrowheads="1"/>
          </p:cNvSpPr>
          <p:nvPr>
            <p:ph type="body" idx="1"/>
          </p:nvPr>
        </p:nvSpPr>
        <p:spPr/>
        <p:txBody>
          <a:bodyPr/>
          <a:lstStyle/>
          <a:p>
            <a:pPr marL="0" indent="0" algn="ctr"/>
            <a:r>
              <a:rPr lang="en-US" u="sng" dirty="0" smtClean="0">
                <a:cs typeface="Arial" charset="0"/>
              </a:rPr>
              <a:t>Interest Rate Derivatives Pricing Examples:  Cap Volatility</a:t>
            </a:r>
          </a:p>
          <a:p>
            <a:pPr marL="0" indent="0"/>
            <a:r>
              <a:rPr lang="en-US" dirty="0" smtClean="0">
                <a:cs typeface="Arial" charset="0"/>
              </a:rPr>
              <a:t>In pricing the cap, we valued each caplet separately, using a different volatility for each maturity date, and then added them up.  One might also price all of the caplets using the same volatility.  This "flat volatility" is the single volatility that makes the cap value equal the price in the market (which is also the sum of the caplets, each priced with its own volatility).</a:t>
            </a:r>
          </a:p>
        </p:txBody>
      </p:sp>
      <p:graphicFrame>
        <p:nvGraphicFramePr>
          <p:cNvPr id="11266" name="Object 4"/>
          <p:cNvGraphicFramePr>
            <a:graphicFrameLocks noChangeAspect="1"/>
          </p:cNvGraphicFramePr>
          <p:nvPr/>
        </p:nvGraphicFramePr>
        <p:xfrm>
          <a:off x="701675" y="2922588"/>
          <a:ext cx="7759700" cy="2281237"/>
        </p:xfrm>
        <a:graphic>
          <a:graphicData uri="http://schemas.openxmlformats.org/presentationml/2006/ole">
            <mc:AlternateContent xmlns:mc="http://schemas.openxmlformats.org/markup-compatibility/2006">
              <mc:Choice xmlns:v="urn:schemas-microsoft-com:vml" Requires="v">
                <p:oleObj spid="_x0000_s828456" name="Worksheet" r:id="rId3" imgW="10382351" imgH="2933645" progId="Excel.Sheet.8">
                  <p:embed/>
                </p:oleObj>
              </mc:Choice>
              <mc:Fallback>
                <p:oleObj name="Worksheet" r:id="rId3" imgW="10382351" imgH="2933645"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 y="2922588"/>
                        <a:ext cx="7759700" cy="228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900" smtClean="0"/>
              <a:t>FINC-UB.0043  Futures and Options  Fall 2016                  Part III: Derivatives Advanced Topics                                                               ©2016 Figlewski</a:t>
            </a:r>
            <a:endParaRPr lang="en-US" sz="900" dirty="0"/>
          </a:p>
        </p:txBody>
      </p:sp>
    </p:spTree>
    <p:extLst>
      <p:ext uri="{BB962C8B-B14F-4D97-AF65-F5344CB8AC3E}">
        <p14:creationId xmlns:p14="http://schemas.microsoft.com/office/powerpoint/2010/main" val="32864265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EDFF1390-B0C8-45AE-9486-54006214BFF9}" type="slidenum">
              <a:rPr lang="en-US" sz="900"/>
              <a:pPr/>
              <a:t>35</a:t>
            </a:fld>
            <a:endParaRPr lang="en-US" sz="900"/>
          </a:p>
        </p:txBody>
      </p:sp>
      <p:sp>
        <p:nvSpPr>
          <p:cNvPr id="36868"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625667" name="Rectangle 3"/>
          <p:cNvSpPr>
            <a:spLocks noGrp="1" noChangeArrowheads="1"/>
          </p:cNvSpPr>
          <p:nvPr>
            <p:ph type="body" idx="1"/>
          </p:nvPr>
        </p:nvSpPr>
        <p:spPr/>
        <p:txBody>
          <a:bodyPr/>
          <a:lstStyle/>
          <a:p>
            <a:pPr marL="0" indent="0" algn="ctr"/>
            <a:r>
              <a:rPr lang="en-US" u="sng" dirty="0" smtClean="0">
                <a:cs typeface="Times New Roman" pitchFamily="18" charset="0"/>
              </a:rPr>
              <a:t>Problems with the Black Model</a:t>
            </a:r>
          </a:p>
          <a:p>
            <a:pPr marL="0" indent="0">
              <a:lnSpc>
                <a:spcPct val="110000"/>
              </a:lnSpc>
            </a:pPr>
            <a:endParaRPr lang="en-US" sz="1000" dirty="0" smtClean="0">
              <a:cs typeface="Times New Roman" pitchFamily="18" charset="0"/>
            </a:endParaRPr>
          </a:p>
          <a:p>
            <a:pPr lvl="1">
              <a:lnSpc>
                <a:spcPct val="110000"/>
              </a:lnSpc>
            </a:pPr>
            <a:r>
              <a:rPr lang="en-US" sz="1800" dirty="0" smtClean="0">
                <a:cs typeface="Times New Roman" pitchFamily="18" charset="0"/>
              </a:rPr>
              <a:t>The </a:t>
            </a:r>
            <a:r>
              <a:rPr lang="en-US" sz="1800" dirty="0">
                <a:cs typeface="Times New Roman" pitchFamily="18" charset="0"/>
              </a:rPr>
              <a:t>"riskless" interest </a:t>
            </a:r>
            <a:r>
              <a:rPr lang="en-US" sz="1800" dirty="0" smtClean="0">
                <a:cs typeface="Times New Roman" pitchFamily="18" charset="0"/>
              </a:rPr>
              <a:t>rate changes randomly and it is correlated with changes in the price of the underlying.</a:t>
            </a:r>
          </a:p>
          <a:p>
            <a:pPr lvl="1">
              <a:lnSpc>
                <a:spcPct val="110000"/>
              </a:lnSpc>
            </a:pPr>
            <a:endParaRPr lang="en-US" sz="1000" dirty="0" smtClean="0">
              <a:cs typeface="Times New Roman" pitchFamily="18" charset="0"/>
            </a:endParaRPr>
          </a:p>
          <a:p>
            <a:pPr lvl="1">
              <a:lnSpc>
                <a:spcPct val="110000"/>
              </a:lnSpc>
            </a:pPr>
            <a:r>
              <a:rPr lang="en-US" sz="1800" dirty="0" smtClean="0">
                <a:cs typeface="Times New Roman" pitchFamily="18" charset="0"/>
              </a:rPr>
              <a:t>Mean reversion in interest rates; they are not a random walk</a:t>
            </a:r>
          </a:p>
          <a:p>
            <a:pPr lvl="1">
              <a:lnSpc>
                <a:spcPct val="110000"/>
              </a:lnSpc>
            </a:pPr>
            <a:endParaRPr lang="en-US" sz="1000" dirty="0" smtClean="0">
              <a:cs typeface="Times New Roman" pitchFamily="18" charset="0"/>
            </a:endParaRPr>
          </a:p>
          <a:p>
            <a:pPr lvl="1">
              <a:lnSpc>
                <a:spcPct val="110000"/>
              </a:lnSpc>
            </a:pPr>
            <a:r>
              <a:rPr lang="en-US" sz="1800" dirty="0" smtClean="0">
                <a:cs typeface="Times New Roman" pitchFamily="18" charset="0"/>
              </a:rPr>
              <a:t>The theoretical term structure of interest produced by the model is not consistent with the current yield curve observed in the market</a:t>
            </a:r>
          </a:p>
          <a:p>
            <a:pPr lvl="1">
              <a:lnSpc>
                <a:spcPct val="110000"/>
              </a:lnSpc>
            </a:pPr>
            <a:endParaRPr lang="en-US" sz="1000" dirty="0" smtClean="0">
              <a:cs typeface="Times New Roman" pitchFamily="18" charset="0"/>
            </a:endParaRPr>
          </a:p>
          <a:p>
            <a:pPr lvl="1">
              <a:lnSpc>
                <a:spcPct val="110000"/>
              </a:lnSpc>
            </a:pPr>
            <a:r>
              <a:rPr lang="en-US" sz="1800" dirty="0" smtClean="0">
                <a:cs typeface="Times New Roman" pitchFamily="18" charset="0"/>
              </a:rPr>
              <a:t>Because there is only one source of risk, some commonly observed interest rate behavior is not possible within the model:</a:t>
            </a:r>
          </a:p>
          <a:p>
            <a:pPr lvl="2">
              <a:lnSpc>
                <a:spcPct val="110000"/>
              </a:lnSpc>
            </a:pPr>
            <a:r>
              <a:rPr lang="en-US" sz="1600" dirty="0" smtClean="0">
                <a:cs typeface="Times New Roman" pitchFamily="18" charset="0"/>
              </a:rPr>
              <a:t>twists in the yield curve (e.g., short rates rise and long rates fall at the same time)</a:t>
            </a:r>
          </a:p>
          <a:p>
            <a:pPr lvl="2">
              <a:lnSpc>
                <a:spcPct val="110000"/>
              </a:lnSpc>
            </a:pPr>
            <a:r>
              <a:rPr lang="en-US" sz="1600" dirty="0" smtClean="0">
                <a:cs typeface="Times New Roman" pitchFamily="18" charset="0"/>
              </a:rPr>
              <a:t>changes in curvature of the term structure</a:t>
            </a:r>
          </a:p>
          <a:p>
            <a:pPr lvl="1">
              <a:lnSpc>
                <a:spcPct val="110000"/>
              </a:lnSpc>
            </a:pPr>
            <a:endParaRPr lang="en-US" sz="1000" dirty="0" smtClean="0">
              <a:cs typeface="Times New Roman" pitchFamily="18" charset="0"/>
            </a:endParaRPr>
          </a:p>
          <a:p>
            <a:pPr lvl="1">
              <a:lnSpc>
                <a:spcPct val="110000"/>
              </a:lnSpc>
            </a:pPr>
            <a:r>
              <a:rPr lang="en-US" sz="1800" dirty="0" smtClean="0">
                <a:cs typeface="Times New Roman" pitchFamily="18" charset="0"/>
              </a:rPr>
              <a:t>Forward rate volatility is different for different maturities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474830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566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566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5667">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5667">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5667">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5667">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2566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7" grpId="0" build="p" bldLvl="2"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574654C-BF29-49BF-BF38-276F9124D7BD}" type="slidenum">
              <a:rPr lang="en-US" sz="900"/>
              <a:pPr/>
              <a:t>36</a:t>
            </a:fld>
            <a:endParaRPr lang="en-US" sz="900"/>
          </a:p>
        </p:txBody>
      </p:sp>
      <p:sp>
        <p:nvSpPr>
          <p:cNvPr id="37892"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626691" name="Rectangle 3"/>
          <p:cNvSpPr>
            <a:spLocks noGrp="1" noChangeArrowheads="1"/>
          </p:cNvSpPr>
          <p:nvPr>
            <p:ph type="body" idx="1"/>
          </p:nvPr>
        </p:nvSpPr>
        <p:spPr/>
        <p:txBody>
          <a:bodyPr/>
          <a:lstStyle/>
          <a:p>
            <a:pPr marL="0" indent="0" algn="ctr"/>
            <a:r>
              <a:rPr lang="en-US" u="sng" dirty="0" smtClean="0">
                <a:cs typeface="Times New Roman" pitchFamily="18" charset="0"/>
              </a:rPr>
              <a:t>Valuation Models for Interest-Dependent Securities</a:t>
            </a:r>
          </a:p>
          <a:p>
            <a:pPr marL="0" indent="0" algn="ctr"/>
            <a:endParaRPr lang="en-US" u="sng" dirty="0" smtClean="0">
              <a:cs typeface="Times New Roman" pitchFamily="18" charset="0"/>
            </a:endParaRPr>
          </a:p>
          <a:p>
            <a:pPr marL="0" indent="0">
              <a:lnSpc>
                <a:spcPct val="110000"/>
              </a:lnSpc>
            </a:pPr>
            <a:r>
              <a:rPr lang="en-US" dirty="0" smtClean="0">
                <a:cs typeface="Times New Roman" pitchFamily="18" charset="0"/>
              </a:rPr>
              <a:t>A large number of theoretical pricing models have been developed for bonds and other interest-dependent securities, and derivatives based on them.  These are some of the most complex valuation models around.</a:t>
            </a:r>
          </a:p>
          <a:p>
            <a:pPr marL="0" indent="0">
              <a:lnSpc>
                <a:spcPct val="110000"/>
              </a:lnSpc>
            </a:pPr>
            <a:endParaRPr lang="en-US" dirty="0" smtClean="0">
              <a:cs typeface="Times New Roman" pitchFamily="18" charset="0"/>
            </a:endParaRPr>
          </a:p>
          <a:p>
            <a:pPr marL="0" indent="0">
              <a:lnSpc>
                <a:spcPct val="110000"/>
              </a:lnSpc>
            </a:pPr>
            <a:r>
              <a:rPr lang="en-US" dirty="0" smtClean="0">
                <a:cs typeface="Times New Roman" pitchFamily="18" charset="0"/>
              </a:rPr>
              <a:t>As is the case for other kinds of derivatives, there are two basic types of models:  "equilibrium" models and "arbitrage-free" models.  Both try to model the evolution of interest rates, from which pricing equations for </a:t>
            </a:r>
            <a:r>
              <a:rPr lang="en-US" dirty="0">
                <a:cs typeface="Times New Roman" pitchFamily="18" charset="0"/>
              </a:rPr>
              <a:t>interest-dependent securities </a:t>
            </a:r>
            <a:r>
              <a:rPr lang="en-US" dirty="0" smtClean="0">
                <a:cs typeface="Times New Roman" pitchFamily="18" charset="0"/>
              </a:rPr>
              <a:t>can be derived.  </a:t>
            </a:r>
          </a:p>
          <a:p>
            <a:pPr marL="0" indent="0">
              <a:lnSpc>
                <a:spcPct val="110000"/>
              </a:lnSpc>
            </a:pPr>
            <a:endParaRPr lang="en-US" dirty="0" smtClean="0">
              <a:cs typeface="Times New Roman" pitchFamily="18" charset="0"/>
            </a:endParaRPr>
          </a:p>
          <a:p>
            <a:pPr marL="0" indent="0">
              <a:lnSpc>
                <a:spcPct val="110000"/>
              </a:lnSpc>
            </a:pPr>
            <a:r>
              <a:rPr lang="en-US" dirty="0" smtClean="0">
                <a:cs typeface="Times New Roman" pitchFamily="18" charset="0"/>
              </a:rPr>
              <a:t>In other words, all interest-dependent securities are treated as derivatives based on the underlying interest rates.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704002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669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669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66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BE88D408-484A-4CFD-938C-4BE9C820397E}" type="slidenum">
              <a:rPr lang="en-US" sz="900"/>
              <a:pPr/>
              <a:t>37</a:t>
            </a:fld>
            <a:endParaRPr lang="en-US" sz="900"/>
          </a:p>
        </p:txBody>
      </p:sp>
      <p:sp>
        <p:nvSpPr>
          <p:cNvPr id="38916"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627715" name="Rectangle 3"/>
          <p:cNvSpPr>
            <a:spLocks noGrp="1" noChangeArrowheads="1"/>
          </p:cNvSpPr>
          <p:nvPr>
            <p:ph type="body" idx="1"/>
          </p:nvPr>
        </p:nvSpPr>
        <p:spPr>
          <a:xfrm>
            <a:off x="685800" y="838200"/>
            <a:ext cx="7772400" cy="5448300"/>
          </a:xfrm>
        </p:spPr>
        <p:txBody>
          <a:bodyPr/>
          <a:lstStyle/>
          <a:p>
            <a:pPr marL="0" indent="0" algn="ctr"/>
            <a:r>
              <a:rPr lang="en-US" u="sng" dirty="0" smtClean="0">
                <a:cs typeface="Times New Roman" pitchFamily="18" charset="0"/>
              </a:rPr>
              <a:t>Valuation Models for Interest-Dependent Securities</a:t>
            </a:r>
          </a:p>
          <a:p>
            <a:pPr marL="0" indent="0" algn="ctr"/>
            <a:endParaRPr lang="en-US" u="sng" dirty="0" smtClean="0">
              <a:cs typeface="Times New Roman" pitchFamily="18" charset="0"/>
            </a:endParaRPr>
          </a:p>
          <a:p>
            <a:pPr marL="0" indent="0" algn="ctr"/>
            <a:r>
              <a:rPr lang="en-US" u="sng" dirty="0" smtClean="0">
                <a:cs typeface="Times New Roman" pitchFamily="18" charset="0"/>
              </a:rPr>
              <a:t>Equilibrium interest rate models</a:t>
            </a:r>
            <a:r>
              <a:rPr lang="en-US" sz="1400" dirty="0" smtClean="0">
                <a:cs typeface="Times New Roman" pitchFamily="18" charset="0"/>
              </a:rPr>
              <a:t> </a:t>
            </a:r>
          </a:p>
          <a:p>
            <a:pPr marL="0" indent="0" algn="ctr"/>
            <a:endParaRPr lang="en-US" sz="1400" dirty="0" smtClean="0">
              <a:cs typeface="Times New Roman" pitchFamily="18" charset="0"/>
            </a:endParaRPr>
          </a:p>
          <a:p>
            <a:pPr lvl="1">
              <a:lnSpc>
                <a:spcPct val="110000"/>
              </a:lnSpc>
            </a:pPr>
            <a:r>
              <a:rPr lang="en-US" dirty="0" smtClean="0">
                <a:cs typeface="Times New Roman" pitchFamily="18" charset="0"/>
              </a:rPr>
              <a:t>the short term interest rate is assumed to follow a stochastic process with plausible features (as in the Black-Scholes and Black '76 models)</a:t>
            </a:r>
          </a:p>
          <a:p>
            <a:pPr lvl="1">
              <a:lnSpc>
                <a:spcPct val="110000"/>
              </a:lnSpc>
            </a:pPr>
            <a:endParaRPr lang="en-US" sz="1400" dirty="0" smtClean="0">
              <a:cs typeface="Times New Roman" pitchFamily="18" charset="0"/>
            </a:endParaRPr>
          </a:p>
          <a:p>
            <a:pPr lvl="1">
              <a:lnSpc>
                <a:spcPct val="110000"/>
              </a:lnSpc>
            </a:pPr>
            <a:r>
              <a:rPr lang="en-US" dirty="0" smtClean="0">
                <a:cs typeface="Times New Roman" pitchFamily="18" charset="0"/>
              </a:rPr>
              <a:t>long term rates (the term structure) are derived as functions of the short rate process </a:t>
            </a:r>
          </a:p>
          <a:p>
            <a:pPr lvl="1">
              <a:lnSpc>
                <a:spcPct val="110000"/>
              </a:lnSpc>
            </a:pPr>
            <a:endParaRPr lang="en-US" sz="1400" dirty="0" smtClean="0">
              <a:cs typeface="Times New Roman" pitchFamily="18" charset="0"/>
            </a:endParaRPr>
          </a:p>
          <a:p>
            <a:pPr lvl="1">
              <a:lnSpc>
                <a:spcPct val="110000"/>
              </a:lnSpc>
            </a:pPr>
            <a:r>
              <a:rPr lang="en-US" dirty="0" smtClean="0">
                <a:cs typeface="Times New Roman" pitchFamily="18" charset="0"/>
              </a:rPr>
              <a:t>the short rate may depend on several random factors; typically, it is assumed to  revert towards a long term mean and have stochastic volatility, both of which might follow their own stochastic processes</a:t>
            </a:r>
          </a:p>
          <a:p>
            <a:pPr lvl="1">
              <a:lnSpc>
                <a:spcPct val="110000"/>
              </a:lnSpc>
            </a:pPr>
            <a:endParaRPr lang="en-US" sz="1400" dirty="0" smtClean="0">
              <a:cs typeface="Times New Roman" pitchFamily="18" charset="0"/>
            </a:endParaRPr>
          </a:p>
          <a:p>
            <a:pPr lvl="1">
              <a:lnSpc>
                <a:spcPct val="110000"/>
              </a:lnSpc>
            </a:pPr>
            <a:r>
              <a:rPr lang="en-US" dirty="0" smtClean="0">
                <a:cs typeface="Times New Roman" pitchFamily="18" charset="0"/>
              </a:rPr>
              <a:t>but, model values for actual bonds need not match their current prices in the market</a:t>
            </a:r>
          </a:p>
          <a:p>
            <a:pPr lvl="1">
              <a:lnSpc>
                <a:spcPct val="110000"/>
              </a:lnSpc>
            </a:pPr>
            <a:endParaRPr lang="en-US" sz="1400" dirty="0" smtClean="0">
              <a:cs typeface="Times New Roman" pitchFamily="18" charset="0"/>
            </a:endParaRPr>
          </a:p>
          <a:p>
            <a:pPr lvl="1">
              <a:lnSpc>
                <a:spcPct val="110000"/>
              </a:lnSpc>
            </a:pPr>
            <a:r>
              <a:rPr lang="en-US" dirty="0" smtClean="0">
                <a:cs typeface="Times New Roman" pitchFamily="18" charset="0"/>
              </a:rPr>
              <a:t>An example:  the </a:t>
            </a:r>
            <a:r>
              <a:rPr lang="en-US" b="1" dirty="0" err="1" smtClean="0">
                <a:cs typeface="Times New Roman" pitchFamily="18" charset="0"/>
              </a:rPr>
              <a:t>Vasicek</a:t>
            </a:r>
            <a:r>
              <a:rPr lang="en-US" dirty="0" smtClean="0">
                <a:cs typeface="Times New Roman" pitchFamily="18" charset="0"/>
              </a:rPr>
              <a:t> model:  </a:t>
            </a:r>
            <a:r>
              <a:rPr lang="en-US" dirty="0" err="1" smtClean="0">
                <a:cs typeface="Times New Roman" pitchFamily="18" charset="0"/>
              </a:rPr>
              <a:t>dr</a:t>
            </a:r>
            <a:r>
              <a:rPr lang="en-US" dirty="0" smtClean="0">
                <a:cs typeface="Times New Roman" pitchFamily="18" charset="0"/>
              </a:rPr>
              <a:t>  =  K (</a:t>
            </a:r>
            <a:r>
              <a:rPr lang="en-US" dirty="0" smtClean="0">
                <a:cs typeface="Times New Roman" pitchFamily="18" charset="0"/>
                <a:sym typeface="Symbol" pitchFamily="18" charset="2"/>
              </a:rPr>
              <a:t> - r) </a:t>
            </a:r>
            <a:r>
              <a:rPr lang="en-US" dirty="0" err="1" smtClean="0">
                <a:cs typeface="Times New Roman" pitchFamily="18" charset="0"/>
                <a:sym typeface="Symbol" pitchFamily="18" charset="2"/>
              </a:rPr>
              <a:t>dt</a:t>
            </a:r>
            <a:r>
              <a:rPr lang="en-US" dirty="0" smtClean="0">
                <a:cs typeface="Times New Roman" pitchFamily="18" charset="0"/>
                <a:sym typeface="Symbol" pitchFamily="18" charset="2"/>
              </a:rPr>
              <a:t>  +   </a:t>
            </a:r>
            <a:r>
              <a:rPr lang="en-US" dirty="0" err="1" smtClean="0">
                <a:cs typeface="Times New Roman" pitchFamily="18" charset="0"/>
                <a:sym typeface="Symbol" pitchFamily="18" charset="2"/>
              </a:rPr>
              <a:t>dz</a:t>
            </a:r>
            <a:r>
              <a:rPr lang="en-US" dirty="0" smtClean="0">
                <a:cs typeface="Times New Roman" pitchFamily="18" charset="0"/>
              </a:rPr>
              <a:t> </a:t>
            </a:r>
          </a:p>
        </p:txBody>
      </p:sp>
      <p:grpSp>
        <p:nvGrpSpPr>
          <p:cNvPr id="2" name="Group 4"/>
          <p:cNvGrpSpPr>
            <a:grpSpLocks/>
          </p:cNvGrpSpPr>
          <p:nvPr/>
        </p:nvGrpSpPr>
        <p:grpSpPr bwMode="auto">
          <a:xfrm>
            <a:off x="3530600" y="5638800"/>
            <a:ext cx="749300" cy="596900"/>
            <a:chOff x="2008" y="2320"/>
            <a:chExt cx="472" cy="376"/>
          </a:xfrm>
        </p:grpSpPr>
        <p:sp>
          <p:nvSpPr>
            <p:cNvPr id="38928" name="Text Box 5"/>
            <p:cNvSpPr txBox="1">
              <a:spLocks noChangeArrowheads="1"/>
            </p:cNvSpPr>
            <p:nvPr/>
          </p:nvSpPr>
          <p:spPr bwMode="auto">
            <a:xfrm>
              <a:off x="2008" y="2408"/>
              <a:ext cx="4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50000"/>
                </a:spcBef>
              </a:pPr>
              <a:r>
                <a:rPr lang="en-US"/>
                <a:t>change in rate</a:t>
              </a:r>
            </a:p>
          </p:txBody>
        </p:sp>
        <p:sp>
          <p:nvSpPr>
            <p:cNvPr id="38929" name="Line 6"/>
            <p:cNvSpPr>
              <a:spLocks noChangeShapeType="1"/>
            </p:cNvSpPr>
            <p:nvPr/>
          </p:nvSpPr>
          <p:spPr bwMode="auto">
            <a:xfrm flipV="1">
              <a:off x="2232" y="2320"/>
              <a:ext cx="248" cy="1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7"/>
          <p:cNvGrpSpPr>
            <a:grpSpLocks/>
          </p:cNvGrpSpPr>
          <p:nvPr/>
        </p:nvGrpSpPr>
        <p:grpSpPr bwMode="auto">
          <a:xfrm>
            <a:off x="4330700" y="5600700"/>
            <a:ext cx="889000" cy="622300"/>
            <a:chOff x="2496" y="2304"/>
            <a:chExt cx="560" cy="392"/>
          </a:xfrm>
        </p:grpSpPr>
        <p:sp>
          <p:nvSpPr>
            <p:cNvPr id="38926" name="Text Box 8"/>
            <p:cNvSpPr txBox="1">
              <a:spLocks noChangeArrowheads="1"/>
            </p:cNvSpPr>
            <p:nvPr/>
          </p:nvSpPr>
          <p:spPr bwMode="auto">
            <a:xfrm>
              <a:off x="2496" y="2408"/>
              <a:ext cx="5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50000"/>
                </a:spcBef>
              </a:pPr>
              <a:r>
                <a:rPr lang="en-US"/>
                <a:t>speed of adjustment</a:t>
              </a:r>
            </a:p>
          </p:txBody>
        </p:sp>
        <p:sp>
          <p:nvSpPr>
            <p:cNvPr id="38927" name="Line 9"/>
            <p:cNvSpPr>
              <a:spLocks noChangeShapeType="1"/>
            </p:cNvSpPr>
            <p:nvPr/>
          </p:nvSpPr>
          <p:spPr bwMode="auto">
            <a:xfrm flipV="1">
              <a:off x="2704" y="2304"/>
              <a:ext cx="80" cy="12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10"/>
          <p:cNvGrpSpPr>
            <a:grpSpLocks/>
          </p:cNvGrpSpPr>
          <p:nvPr/>
        </p:nvGrpSpPr>
        <p:grpSpPr bwMode="auto">
          <a:xfrm>
            <a:off x="5181600" y="5613400"/>
            <a:ext cx="1016000" cy="609600"/>
            <a:chOff x="3024" y="2312"/>
            <a:chExt cx="640" cy="384"/>
          </a:xfrm>
        </p:grpSpPr>
        <p:sp>
          <p:nvSpPr>
            <p:cNvPr id="38924" name="Text Box 11"/>
            <p:cNvSpPr txBox="1">
              <a:spLocks noChangeArrowheads="1"/>
            </p:cNvSpPr>
            <p:nvPr/>
          </p:nvSpPr>
          <p:spPr bwMode="auto">
            <a:xfrm>
              <a:off x="3120" y="2408"/>
              <a:ext cx="5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50000"/>
                </a:spcBef>
              </a:pPr>
              <a:r>
                <a:rPr lang="en-US"/>
                <a:t>long term mean</a:t>
              </a:r>
            </a:p>
          </p:txBody>
        </p:sp>
        <p:sp>
          <p:nvSpPr>
            <p:cNvPr id="38925" name="Line 12"/>
            <p:cNvSpPr>
              <a:spLocks noChangeShapeType="1"/>
            </p:cNvSpPr>
            <p:nvPr/>
          </p:nvSpPr>
          <p:spPr bwMode="auto">
            <a:xfrm flipH="1" flipV="1">
              <a:off x="3024" y="2312"/>
              <a:ext cx="128" cy="1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13"/>
          <p:cNvGrpSpPr>
            <a:grpSpLocks/>
          </p:cNvGrpSpPr>
          <p:nvPr/>
        </p:nvGrpSpPr>
        <p:grpSpPr bwMode="auto">
          <a:xfrm>
            <a:off x="6197600" y="5613400"/>
            <a:ext cx="1016000" cy="503238"/>
            <a:chOff x="3552" y="2312"/>
            <a:chExt cx="640" cy="317"/>
          </a:xfrm>
        </p:grpSpPr>
        <p:sp>
          <p:nvSpPr>
            <p:cNvPr id="38922" name="Text Box 14"/>
            <p:cNvSpPr txBox="1">
              <a:spLocks noChangeArrowheads="1"/>
            </p:cNvSpPr>
            <p:nvPr/>
          </p:nvSpPr>
          <p:spPr bwMode="auto">
            <a:xfrm>
              <a:off x="3680" y="2456"/>
              <a:ext cx="51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50000"/>
                </a:spcBef>
              </a:pPr>
              <a:r>
                <a:rPr lang="en-US"/>
                <a:t>volatility</a:t>
              </a:r>
            </a:p>
          </p:txBody>
        </p:sp>
        <p:sp>
          <p:nvSpPr>
            <p:cNvPr id="38923" name="Line 15"/>
            <p:cNvSpPr>
              <a:spLocks noChangeShapeType="1"/>
            </p:cNvSpPr>
            <p:nvPr/>
          </p:nvSpPr>
          <p:spPr bwMode="auto">
            <a:xfrm flipH="1" flipV="1">
              <a:off x="3552" y="2312"/>
              <a:ext cx="160" cy="1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8" name="Footer Placeholder 3"/>
          <p:cNvSpPr>
            <a:spLocks noGrp="1"/>
          </p:cNvSpPr>
          <p:nvPr>
            <p:ph type="ftr" sz="quarter" idx="10"/>
          </p:nvPr>
        </p:nvSpPr>
        <p:spPr>
          <a:xfrm>
            <a:off x="685800" y="6477000"/>
            <a:ext cx="7239000" cy="228600"/>
          </a:xfrm>
        </p:spPr>
        <p:txBody>
          <a:bodyPr/>
          <a:lstStyle/>
          <a:p>
            <a:r>
              <a:rPr lang="en-US" dirty="0" smtClean="0"/>
              <a:t>FINC-UB.0043, B40.3335  Futures and Options  Spring 2019             Part III: Derivatives Advanced Topics                                     ©2019 Figlewski</a:t>
            </a:r>
            <a:endParaRPr lang="en-US" dirty="0"/>
          </a:p>
        </p:txBody>
      </p:sp>
    </p:spTree>
    <p:extLst>
      <p:ext uri="{BB962C8B-B14F-4D97-AF65-F5344CB8AC3E}">
        <p14:creationId xmlns:p14="http://schemas.microsoft.com/office/powerpoint/2010/main" val="37145103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7715">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7715">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7715">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7715">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7715">
                                            <p:txEl>
                                              <p:pRg st="12" end="1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53C3D01-7684-4410-9AC3-6C53FC3CBCE6}" type="slidenum">
              <a:rPr lang="en-US" sz="900"/>
              <a:pPr/>
              <a:t>38</a:t>
            </a:fld>
            <a:endParaRPr lang="en-US" sz="900"/>
          </a:p>
        </p:txBody>
      </p:sp>
      <p:sp>
        <p:nvSpPr>
          <p:cNvPr id="40964"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628739" name="Rectangle 3"/>
          <p:cNvSpPr>
            <a:spLocks noGrp="1" noChangeArrowheads="1"/>
          </p:cNvSpPr>
          <p:nvPr>
            <p:ph type="body" idx="1"/>
          </p:nvPr>
        </p:nvSpPr>
        <p:spPr>
          <a:xfrm>
            <a:off x="660400" y="736270"/>
            <a:ext cx="7772400" cy="5639130"/>
          </a:xfrm>
        </p:spPr>
        <p:txBody>
          <a:bodyPr/>
          <a:lstStyle/>
          <a:p>
            <a:pPr marL="0" indent="0" algn="ctr"/>
            <a:r>
              <a:rPr lang="en-US" u="sng" dirty="0" smtClean="0">
                <a:cs typeface="Times New Roman" pitchFamily="18" charset="0"/>
              </a:rPr>
              <a:t>Arbitrage-free Valuation Models for Interest-Dependent Securities</a:t>
            </a:r>
          </a:p>
          <a:p>
            <a:pPr marL="0" indent="0" algn="ctr"/>
            <a:endParaRPr lang="en-US" sz="1200" b="1" u="sng" dirty="0" smtClean="0">
              <a:cs typeface="Times New Roman" pitchFamily="18" charset="0"/>
            </a:endParaRPr>
          </a:p>
          <a:p>
            <a:pPr lvl="1"/>
            <a:r>
              <a:rPr lang="en-US" dirty="0">
                <a:cs typeface="Times New Roman" pitchFamily="18" charset="0"/>
              </a:rPr>
              <a:t>T</a:t>
            </a:r>
            <a:r>
              <a:rPr lang="en-US" dirty="0" smtClean="0">
                <a:cs typeface="Times New Roman" pitchFamily="18" charset="0"/>
              </a:rPr>
              <a:t>raders do not like pricing models that say current market prices are wrong (i.e., that there are arbitrage opportunities available among existing bonds)</a:t>
            </a:r>
          </a:p>
          <a:p>
            <a:pPr lvl="1"/>
            <a:endParaRPr lang="en-US" sz="1200" dirty="0" smtClean="0">
              <a:cs typeface="Times New Roman" pitchFamily="18" charset="0"/>
            </a:endParaRPr>
          </a:p>
          <a:p>
            <a:pPr lvl="1"/>
            <a:r>
              <a:rPr lang="en-US" dirty="0">
                <a:cs typeface="Times New Roman" pitchFamily="18" charset="0"/>
              </a:rPr>
              <a:t>A</a:t>
            </a:r>
            <a:r>
              <a:rPr lang="en-US" dirty="0" smtClean="0">
                <a:cs typeface="Times New Roman" pitchFamily="18" charset="0"/>
              </a:rPr>
              <a:t>rbitrage-free models take the current term structure of interest rates in the market as an input and derive interest rate processes that are consistent with it.</a:t>
            </a:r>
          </a:p>
          <a:p>
            <a:pPr lvl="1"/>
            <a:endParaRPr lang="en-US" sz="1200" dirty="0" smtClean="0">
              <a:cs typeface="Times New Roman" pitchFamily="18" charset="0"/>
            </a:endParaRPr>
          </a:p>
          <a:p>
            <a:pPr lvl="1"/>
            <a:r>
              <a:rPr lang="en-US" dirty="0" smtClean="0">
                <a:cs typeface="Times New Roman" pitchFamily="18" charset="0"/>
              </a:rPr>
              <a:t>The </a:t>
            </a:r>
            <a:r>
              <a:rPr lang="en-US" b="1" dirty="0" smtClean="0">
                <a:cs typeface="Times New Roman" pitchFamily="18" charset="0"/>
              </a:rPr>
              <a:t>Ho-Lee model</a:t>
            </a:r>
            <a:r>
              <a:rPr lang="en-US" dirty="0" smtClean="0">
                <a:cs typeface="Times New Roman" pitchFamily="18" charset="0"/>
              </a:rPr>
              <a:t> was the first arbitrage-free model of the term structure.  It was essentially a binomial model which assumed that over the next time step, the entire yield curve could move to just one of two possible new shapes.  It was a theoretical breakthrough, but it was obviously limited in how the term structure could behave, and had the unfortunate feature that interest rates could go negative in the model.</a:t>
            </a:r>
          </a:p>
          <a:p>
            <a:pPr lvl="1"/>
            <a:endParaRPr lang="en-US" sz="1200" dirty="0" smtClean="0">
              <a:cs typeface="Times New Roman" pitchFamily="18" charset="0"/>
            </a:endParaRPr>
          </a:p>
          <a:p>
            <a:pPr lvl="1"/>
            <a:r>
              <a:rPr lang="en-US" dirty="0" smtClean="0">
                <a:cs typeface="Times New Roman" pitchFamily="18" charset="0"/>
              </a:rPr>
              <a:t>The  </a:t>
            </a:r>
            <a:r>
              <a:rPr lang="en-US" b="1" dirty="0" smtClean="0">
                <a:cs typeface="Times New Roman" pitchFamily="18" charset="0"/>
              </a:rPr>
              <a:t>Heath-</a:t>
            </a:r>
            <a:r>
              <a:rPr lang="en-US" b="1" dirty="0" err="1" smtClean="0">
                <a:cs typeface="Times New Roman" pitchFamily="18" charset="0"/>
              </a:rPr>
              <a:t>Jarrow</a:t>
            </a:r>
            <a:r>
              <a:rPr lang="en-US" b="1" dirty="0" smtClean="0">
                <a:cs typeface="Times New Roman" pitchFamily="18" charset="0"/>
              </a:rPr>
              <a:t>-Morton (HJM)</a:t>
            </a:r>
            <a:r>
              <a:rPr lang="en-US" dirty="0" smtClean="0">
                <a:cs typeface="Times New Roman" pitchFamily="18" charset="0"/>
              </a:rPr>
              <a:t> family of models eliminated the problems of the Ho-Lee formulation.  These model the evolution of the whole market yield curve of </a:t>
            </a:r>
            <a:r>
              <a:rPr lang="en-US" u="sng" dirty="0" smtClean="0">
                <a:cs typeface="Times New Roman" pitchFamily="18" charset="0"/>
              </a:rPr>
              <a:t>forward</a:t>
            </a:r>
            <a:r>
              <a:rPr lang="en-US" dirty="0" smtClean="0">
                <a:cs typeface="Times New Roman" pitchFamily="18" charset="0"/>
              </a:rPr>
              <a:t> interest rates in such a way that there are no arbitrage opportunities either in the current structure of interest rates or in future rates that are possible within the model.</a:t>
            </a:r>
          </a:p>
          <a:p>
            <a:pPr lvl="1"/>
            <a:endParaRPr lang="en-US" sz="1200" dirty="0" smtClean="0">
              <a:cs typeface="Times New Roman" pitchFamily="18" charset="0"/>
            </a:endParaRPr>
          </a:p>
          <a:p>
            <a:pPr lvl="1"/>
            <a:r>
              <a:rPr lang="en-US" dirty="0" smtClean="0">
                <a:cs typeface="Times New Roman" pitchFamily="18" charset="0"/>
              </a:rPr>
              <a:t>HJM is mathematically elegant, but quite hard to use in practice.</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509501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873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2873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873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2873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28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171F5951-6840-4CD7-9899-7D1091D8C4D5}" type="slidenum">
              <a:rPr lang="en-US" sz="900"/>
              <a:pPr/>
              <a:t>39</a:t>
            </a:fld>
            <a:endParaRPr lang="en-US" sz="900"/>
          </a:p>
        </p:txBody>
      </p:sp>
      <p:sp>
        <p:nvSpPr>
          <p:cNvPr id="41988"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707587" name="Rectangle 3"/>
          <p:cNvSpPr>
            <a:spLocks noGrp="1" noChangeArrowheads="1"/>
          </p:cNvSpPr>
          <p:nvPr>
            <p:ph type="body" idx="1"/>
          </p:nvPr>
        </p:nvSpPr>
        <p:spPr>
          <a:xfrm>
            <a:off x="685800" y="1028700"/>
            <a:ext cx="7772400" cy="5232400"/>
          </a:xfrm>
        </p:spPr>
        <p:txBody>
          <a:bodyPr/>
          <a:lstStyle/>
          <a:p>
            <a:pPr marL="0" indent="0" algn="ctr"/>
            <a:r>
              <a:rPr lang="en-US" u="sng" dirty="0" smtClean="0">
                <a:cs typeface="Times New Roman" pitchFamily="18" charset="0"/>
              </a:rPr>
              <a:t>Arbitrage-free Valuation Models for Interest-Dependent Securities</a:t>
            </a:r>
          </a:p>
          <a:p>
            <a:pPr marL="0" indent="0"/>
            <a:endParaRPr lang="en-US" dirty="0" smtClean="0">
              <a:cs typeface="Arial" charset="0"/>
            </a:endParaRPr>
          </a:p>
          <a:p>
            <a:pPr marL="0" indent="0"/>
            <a:r>
              <a:rPr lang="en-US" sz="1600" dirty="0" smtClean="0">
                <a:cs typeface="Arial" charset="0"/>
              </a:rPr>
              <a:t>Interest rate products may be valued and risk-managed in practice using an equilibrium-type model that is simply adapted to incorporate the current term structure.</a:t>
            </a:r>
          </a:p>
          <a:p>
            <a:pPr marL="0" indent="0"/>
            <a:endParaRPr lang="en-US" sz="1600" dirty="0" smtClean="0">
              <a:cs typeface="Arial" charset="0"/>
            </a:endParaRPr>
          </a:p>
          <a:p>
            <a:pPr marL="0" indent="0"/>
            <a:r>
              <a:rPr lang="en-US" sz="1600" dirty="0" smtClean="0">
                <a:cs typeface="Arial" charset="0"/>
              </a:rPr>
              <a:t>One model that does this is </a:t>
            </a:r>
            <a:r>
              <a:rPr lang="en-US" sz="1600" b="1" dirty="0" smtClean="0">
                <a:cs typeface="Arial" charset="0"/>
              </a:rPr>
              <a:t>Hull and White's "Extended </a:t>
            </a:r>
            <a:r>
              <a:rPr lang="en-US" sz="1600" b="1" dirty="0" err="1" smtClean="0">
                <a:cs typeface="Arial" charset="0"/>
              </a:rPr>
              <a:t>Vasicek</a:t>
            </a:r>
            <a:r>
              <a:rPr lang="en-US" sz="1600" b="1" dirty="0" smtClean="0">
                <a:cs typeface="Arial" charset="0"/>
              </a:rPr>
              <a:t>" model</a:t>
            </a:r>
            <a:r>
              <a:rPr lang="en-US" sz="1600" dirty="0" smtClean="0">
                <a:cs typeface="Arial" charset="0"/>
              </a:rPr>
              <a:t>:</a:t>
            </a:r>
          </a:p>
          <a:p>
            <a:pPr lvl="1">
              <a:lnSpc>
                <a:spcPct val="110000"/>
              </a:lnSpc>
              <a:buFontTx/>
              <a:buNone/>
            </a:pPr>
            <a:endParaRPr lang="en-US" sz="1400" dirty="0" smtClean="0">
              <a:cs typeface="Times New Roman" pitchFamily="18" charset="0"/>
            </a:endParaRPr>
          </a:p>
          <a:p>
            <a:pPr lvl="1" algn="ctr">
              <a:lnSpc>
                <a:spcPct val="110000"/>
              </a:lnSpc>
              <a:buFontTx/>
              <a:buNone/>
            </a:pPr>
            <a:r>
              <a:rPr lang="en-US" dirty="0" err="1" smtClean="0">
                <a:cs typeface="Times New Roman" pitchFamily="18" charset="0"/>
              </a:rPr>
              <a:t>dr</a:t>
            </a:r>
            <a:r>
              <a:rPr lang="en-US" dirty="0" smtClean="0">
                <a:cs typeface="Times New Roman" pitchFamily="18" charset="0"/>
              </a:rPr>
              <a:t>  =  K ( </a:t>
            </a:r>
            <a:r>
              <a:rPr lang="en-US" dirty="0" smtClean="0">
                <a:cs typeface="Times New Roman" pitchFamily="18" charset="0"/>
                <a:sym typeface="Symbol" pitchFamily="18" charset="2"/>
              </a:rPr>
              <a:t>(t)  -   r) </a:t>
            </a:r>
            <a:r>
              <a:rPr lang="en-US" dirty="0" err="1" smtClean="0">
                <a:cs typeface="Times New Roman" pitchFamily="18" charset="0"/>
                <a:sym typeface="Symbol" pitchFamily="18" charset="2"/>
              </a:rPr>
              <a:t>dt</a:t>
            </a:r>
            <a:r>
              <a:rPr lang="en-US" dirty="0" smtClean="0">
                <a:cs typeface="Times New Roman" pitchFamily="18" charset="0"/>
                <a:sym typeface="Symbol" pitchFamily="18" charset="2"/>
              </a:rPr>
              <a:t>  +   </a:t>
            </a:r>
            <a:r>
              <a:rPr lang="en-US" dirty="0" err="1" smtClean="0">
                <a:cs typeface="Times New Roman" pitchFamily="18" charset="0"/>
                <a:sym typeface="Symbol" pitchFamily="18" charset="2"/>
              </a:rPr>
              <a:t>dz</a:t>
            </a:r>
            <a:r>
              <a:rPr lang="en-US" dirty="0" smtClean="0">
                <a:cs typeface="Times New Roman" pitchFamily="18" charset="0"/>
              </a:rPr>
              <a:t> ,</a:t>
            </a:r>
          </a:p>
          <a:p>
            <a:pPr lvl="1">
              <a:lnSpc>
                <a:spcPct val="110000"/>
              </a:lnSpc>
              <a:buFontTx/>
              <a:buNone/>
            </a:pPr>
            <a:endParaRPr lang="en-US" dirty="0" smtClean="0">
              <a:cs typeface="Times New Roman" pitchFamily="18" charset="0"/>
            </a:endParaRPr>
          </a:p>
          <a:p>
            <a:pPr lvl="1">
              <a:buFontTx/>
              <a:buNone/>
            </a:pPr>
            <a:r>
              <a:rPr lang="en-US" dirty="0" smtClean="0">
                <a:cs typeface="Times New Roman" pitchFamily="18" charset="0"/>
              </a:rPr>
              <a:t>where </a:t>
            </a:r>
            <a:r>
              <a:rPr lang="en-US" dirty="0" smtClean="0">
                <a:cs typeface="Times New Roman" pitchFamily="18" charset="0"/>
                <a:sym typeface="Symbol" pitchFamily="18" charset="2"/>
              </a:rPr>
              <a:t>(t) specifies a drift function for the short interest rate that can be tweaked to produce expected values for future short rates that are consistent with the current term structure observed in the market. </a:t>
            </a:r>
          </a:p>
          <a:p>
            <a:pPr lvl="1">
              <a:buFontTx/>
              <a:buNone/>
            </a:pPr>
            <a:endParaRPr lang="en-US" dirty="0" smtClean="0">
              <a:cs typeface="Times New Roman" pitchFamily="18" charset="0"/>
              <a:sym typeface="Symbol" pitchFamily="18" charset="2"/>
            </a:endParaRPr>
          </a:p>
          <a:p>
            <a:pPr lvl="1">
              <a:buFontTx/>
              <a:buNone/>
            </a:pPr>
            <a:r>
              <a:rPr lang="en-US" dirty="0" smtClean="0">
                <a:cs typeface="Times New Roman" pitchFamily="18" charset="0"/>
                <a:sym typeface="Symbol" pitchFamily="18" charset="2"/>
              </a:rPr>
              <a:t>(t) is calibrated to current bond prices.</a:t>
            </a:r>
          </a:p>
          <a:p>
            <a:pPr lvl="1">
              <a:buFontTx/>
              <a:buNone/>
            </a:pPr>
            <a:endParaRPr lang="en-US" dirty="0" smtClean="0">
              <a:cs typeface="Times New Roman" pitchFamily="18" charset="0"/>
              <a:sym typeface="Symbol" pitchFamily="18" charset="2"/>
            </a:endParaRPr>
          </a:p>
          <a:p>
            <a:pPr lvl="1">
              <a:buFontTx/>
              <a:buNone/>
            </a:pPr>
            <a:r>
              <a:rPr lang="en-US" dirty="0" smtClean="0">
                <a:cs typeface="Times New Roman" pitchFamily="18" charset="0"/>
                <a:sym typeface="Symbol" pitchFamily="18" charset="2"/>
              </a:rPr>
              <a:t>Unfortunately, volatility is a fixed parameter in the model, so it can match market prices for bonds, but not for interest rate options.  And also the rate can go negative.</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800946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758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758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7587">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7587">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7587">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75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587" grpId="0" build="p" bldLvl="2"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A6DE0E49-5650-4761-9231-2D32C6E1C181}" type="slidenum">
              <a:rPr lang="en-US" sz="900"/>
              <a:pPr/>
              <a:t>40</a:t>
            </a:fld>
            <a:endParaRPr lang="en-US" sz="900"/>
          </a:p>
        </p:txBody>
      </p:sp>
      <p:sp>
        <p:nvSpPr>
          <p:cNvPr id="43012"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710659" name="Rectangle 3"/>
          <p:cNvSpPr>
            <a:spLocks noGrp="1" noChangeArrowheads="1"/>
          </p:cNvSpPr>
          <p:nvPr>
            <p:ph type="body" idx="1"/>
          </p:nvPr>
        </p:nvSpPr>
        <p:spPr>
          <a:xfrm>
            <a:off x="685800" y="1028700"/>
            <a:ext cx="7772400" cy="5232400"/>
          </a:xfrm>
        </p:spPr>
        <p:txBody>
          <a:bodyPr/>
          <a:lstStyle/>
          <a:p>
            <a:pPr marL="0" indent="0" algn="ctr"/>
            <a:r>
              <a:rPr lang="en-US" u="sng" dirty="0" smtClean="0">
                <a:cs typeface="Times New Roman" pitchFamily="18" charset="0"/>
              </a:rPr>
              <a:t>Arbitrage-free Valuation Models for Interest-Dependent Securities</a:t>
            </a:r>
          </a:p>
          <a:p>
            <a:pPr marL="0" indent="0"/>
            <a:endParaRPr lang="en-US" dirty="0" smtClean="0">
              <a:cs typeface="Arial" charset="0"/>
            </a:endParaRPr>
          </a:p>
          <a:p>
            <a:pPr marL="0" indent="0"/>
            <a:r>
              <a:rPr lang="en-US" sz="1600" dirty="0" smtClean="0">
                <a:cs typeface="Arial" charset="0"/>
              </a:rPr>
              <a:t>A way to extend the Extended </a:t>
            </a:r>
            <a:r>
              <a:rPr lang="en-US" sz="1600" dirty="0" err="1" smtClean="0">
                <a:cs typeface="Arial" charset="0"/>
              </a:rPr>
              <a:t>Vasicek</a:t>
            </a:r>
            <a:r>
              <a:rPr lang="en-US" sz="1600" dirty="0" smtClean="0">
                <a:cs typeface="Arial" charset="0"/>
              </a:rPr>
              <a:t> model, that is common in practice, is the </a:t>
            </a:r>
          </a:p>
          <a:p>
            <a:pPr marL="0" indent="0"/>
            <a:r>
              <a:rPr lang="en-US" sz="1600" b="1" dirty="0" smtClean="0">
                <a:cs typeface="Arial" charset="0"/>
              </a:rPr>
              <a:t>Black-</a:t>
            </a:r>
            <a:r>
              <a:rPr lang="en-US" sz="1600" b="1" dirty="0" err="1" smtClean="0">
                <a:cs typeface="Arial" charset="0"/>
              </a:rPr>
              <a:t>Karasinski</a:t>
            </a:r>
            <a:r>
              <a:rPr lang="en-US" sz="1600" dirty="0" smtClean="0">
                <a:cs typeface="Arial" charset="0"/>
              </a:rPr>
              <a:t> model.  </a:t>
            </a:r>
          </a:p>
          <a:p>
            <a:pPr marL="0" indent="0"/>
            <a:endParaRPr lang="en-US" sz="1600" dirty="0" smtClean="0">
              <a:cs typeface="Times New Roman" pitchFamily="18" charset="0"/>
            </a:endParaRPr>
          </a:p>
          <a:p>
            <a:pPr lvl="1" algn="ctr">
              <a:lnSpc>
                <a:spcPct val="110000"/>
              </a:lnSpc>
              <a:buFontTx/>
              <a:buNone/>
            </a:pPr>
            <a:r>
              <a:rPr lang="en-US" dirty="0" smtClean="0">
                <a:cs typeface="Times New Roman" pitchFamily="18" charset="0"/>
              </a:rPr>
              <a:t>d log(r)  =  ( </a:t>
            </a:r>
            <a:r>
              <a:rPr lang="en-US" dirty="0" smtClean="0">
                <a:cs typeface="Times New Roman" pitchFamily="18" charset="0"/>
                <a:sym typeface="Symbol" pitchFamily="18" charset="2"/>
              </a:rPr>
              <a:t>(t)  - a(t) log(r) ) </a:t>
            </a:r>
            <a:r>
              <a:rPr lang="en-US" dirty="0" err="1" smtClean="0">
                <a:cs typeface="Times New Roman" pitchFamily="18" charset="0"/>
                <a:sym typeface="Symbol" pitchFamily="18" charset="2"/>
              </a:rPr>
              <a:t>dt</a:t>
            </a:r>
            <a:r>
              <a:rPr lang="en-US" dirty="0" smtClean="0">
                <a:cs typeface="Times New Roman" pitchFamily="18" charset="0"/>
                <a:sym typeface="Symbol" pitchFamily="18" charset="2"/>
              </a:rPr>
              <a:t>  +  (t) </a:t>
            </a:r>
            <a:r>
              <a:rPr lang="en-US" dirty="0" err="1" smtClean="0">
                <a:cs typeface="Times New Roman" pitchFamily="18" charset="0"/>
                <a:sym typeface="Symbol" pitchFamily="18" charset="2"/>
              </a:rPr>
              <a:t>dz</a:t>
            </a:r>
            <a:r>
              <a:rPr lang="en-US" dirty="0" smtClean="0">
                <a:cs typeface="Times New Roman" pitchFamily="18" charset="0"/>
              </a:rPr>
              <a:t> ,</a:t>
            </a:r>
          </a:p>
          <a:p>
            <a:pPr marL="0" indent="0"/>
            <a:endParaRPr lang="en-US" sz="1600" dirty="0" smtClean="0">
              <a:cs typeface="Arial" charset="0"/>
            </a:endParaRPr>
          </a:p>
          <a:p>
            <a:pPr marL="0" indent="0"/>
            <a:r>
              <a:rPr lang="en-US" sz="1600" dirty="0" smtClean="0">
                <a:cs typeface="Arial" charset="0"/>
              </a:rPr>
              <a:t>One key difference from the Extended </a:t>
            </a:r>
            <a:r>
              <a:rPr lang="en-US" sz="1600" dirty="0" err="1" smtClean="0">
                <a:cs typeface="Arial" charset="0"/>
              </a:rPr>
              <a:t>Vasicek</a:t>
            </a:r>
            <a:r>
              <a:rPr lang="en-US" sz="1600" dirty="0" smtClean="0">
                <a:cs typeface="Arial" charset="0"/>
              </a:rPr>
              <a:t> model is that this model is written in terms of the log of the interest rate, so the rate can't go negative.  Another is that volatility and the speed of mean reversion are now allowed to vary over time.  This makes it possible to calibrate the model to both the current yield curve and also the current volatility surface in the market, even though there is still only one source of risk in the model, dz.</a:t>
            </a:r>
          </a:p>
          <a:p>
            <a:pPr marL="0" indent="0"/>
            <a:endParaRPr lang="en-US" sz="1600" dirty="0">
              <a:cs typeface="Arial" charset="0"/>
            </a:endParaRPr>
          </a:p>
          <a:p>
            <a:pPr marL="0" indent="0"/>
            <a:r>
              <a:rPr lang="en-US" sz="1600" dirty="0" smtClean="0">
                <a:cs typeface="Arial" charset="0"/>
              </a:rPr>
              <a:t>The fact that short term interest rates in a number of countries have gone negative in recent years causes lots of problems for many interest rate models, including this one.</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3080708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065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0659">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10659">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1065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1065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547A260-4F2A-470C-9ADF-A7CF2B5BB41F}" type="slidenum">
              <a:rPr lang="en-US" sz="900"/>
              <a:pPr/>
              <a:t>41</a:t>
            </a:fld>
            <a:endParaRPr lang="en-US" sz="900"/>
          </a:p>
        </p:txBody>
      </p:sp>
      <p:sp>
        <p:nvSpPr>
          <p:cNvPr id="44036" name="Rectangle 2"/>
          <p:cNvSpPr>
            <a:spLocks noGrp="1" noChangeArrowheads="1"/>
          </p:cNvSpPr>
          <p:nvPr>
            <p:ph type="title"/>
          </p:nvPr>
        </p:nvSpPr>
        <p:spPr/>
        <p:txBody>
          <a:bodyPr/>
          <a:lstStyle/>
          <a:p>
            <a:r>
              <a:rPr lang="en-US" dirty="0"/>
              <a:t>Interest Rate Options and Interest Rate Models</a:t>
            </a:r>
            <a:endParaRPr lang="en-US" dirty="0" smtClean="0"/>
          </a:p>
        </p:txBody>
      </p:sp>
      <p:sp>
        <p:nvSpPr>
          <p:cNvPr id="711683" name="Rectangle 3"/>
          <p:cNvSpPr>
            <a:spLocks noGrp="1" noChangeArrowheads="1"/>
          </p:cNvSpPr>
          <p:nvPr>
            <p:ph type="body" idx="1"/>
          </p:nvPr>
        </p:nvSpPr>
        <p:spPr>
          <a:xfrm>
            <a:off x="685800" y="698500"/>
            <a:ext cx="7772400" cy="5778500"/>
          </a:xfrm>
        </p:spPr>
        <p:txBody>
          <a:bodyPr/>
          <a:lstStyle/>
          <a:p>
            <a:pPr marL="0" indent="0" algn="ctr"/>
            <a:r>
              <a:rPr lang="en-US" u="sng" dirty="0" smtClean="0">
                <a:cs typeface="Times New Roman" pitchFamily="18" charset="0"/>
              </a:rPr>
              <a:t>Arbitrage-free Interest Rate Models: The Current State of the Art</a:t>
            </a:r>
          </a:p>
          <a:p>
            <a:pPr marL="0" indent="0"/>
            <a:r>
              <a:rPr lang="en-US" sz="1600" b="1" dirty="0" smtClean="0">
                <a:cs typeface="Arial" charset="0"/>
              </a:rPr>
              <a:t>LIBOR Market Model</a:t>
            </a:r>
            <a:r>
              <a:rPr lang="en-US" sz="1600" dirty="0" smtClean="0">
                <a:cs typeface="Arial" charset="0"/>
              </a:rPr>
              <a:t>:  The Brace, </a:t>
            </a:r>
            <a:r>
              <a:rPr lang="en-US" sz="1600" dirty="0" err="1" smtClean="0">
                <a:cs typeface="Arial" charset="0"/>
              </a:rPr>
              <a:t>Gatarek</a:t>
            </a:r>
            <a:r>
              <a:rPr lang="en-US" sz="1600" dirty="0" smtClean="0">
                <a:cs typeface="Arial" charset="0"/>
              </a:rPr>
              <a:t>, and </a:t>
            </a:r>
            <a:r>
              <a:rPr lang="en-US" sz="1600" dirty="0" err="1" smtClean="0">
                <a:cs typeface="Arial" charset="0"/>
              </a:rPr>
              <a:t>Musiela</a:t>
            </a:r>
            <a:r>
              <a:rPr lang="en-US" sz="1600" dirty="0" smtClean="0">
                <a:cs typeface="Arial" charset="0"/>
              </a:rPr>
              <a:t> (BGM) model has nearly become the industry standard at this point.  The model focuses on the forward value of the short term interest rate at each one of a set of relevant future dates, in particular the future repricing dates {t</a:t>
            </a:r>
            <a:r>
              <a:rPr lang="en-US" sz="1600" baseline="-25000" dirty="0" smtClean="0">
                <a:cs typeface="Arial" charset="0"/>
              </a:rPr>
              <a:t>1</a:t>
            </a:r>
            <a:r>
              <a:rPr lang="en-US" sz="1600" dirty="0" smtClean="0">
                <a:cs typeface="Arial" charset="0"/>
              </a:rPr>
              <a:t>, t</a:t>
            </a:r>
            <a:r>
              <a:rPr lang="en-US" sz="1600" baseline="-25000" dirty="0" smtClean="0">
                <a:cs typeface="Arial" charset="0"/>
              </a:rPr>
              <a:t>2</a:t>
            </a:r>
            <a:r>
              <a:rPr lang="en-US" sz="1600" dirty="0" smtClean="0">
                <a:cs typeface="Arial" charset="0"/>
              </a:rPr>
              <a:t>, ..., </a:t>
            </a:r>
            <a:r>
              <a:rPr lang="en-US" sz="1600" dirty="0" err="1" smtClean="0">
                <a:cs typeface="Arial" charset="0"/>
              </a:rPr>
              <a:t>t</a:t>
            </a:r>
            <a:r>
              <a:rPr lang="en-US" sz="1600" baseline="-25000" dirty="0" err="1" smtClean="0">
                <a:cs typeface="Arial" charset="0"/>
              </a:rPr>
              <a:t>M</a:t>
            </a:r>
            <a:r>
              <a:rPr lang="en-US" sz="1600" dirty="0" smtClean="0">
                <a:cs typeface="Arial" charset="0"/>
              </a:rPr>
              <a:t>} for a given swap.  </a:t>
            </a:r>
          </a:p>
          <a:p>
            <a:pPr marL="0" indent="0"/>
            <a:r>
              <a:rPr lang="en-US" sz="1600" dirty="0" smtClean="0">
                <a:cs typeface="Arial" charset="0"/>
              </a:rPr>
              <a:t>			</a:t>
            </a:r>
            <a:r>
              <a:rPr lang="en-US" sz="1600" dirty="0" err="1" smtClean="0">
                <a:cs typeface="Arial" charset="0"/>
              </a:rPr>
              <a:t>df</a:t>
            </a:r>
            <a:r>
              <a:rPr lang="en-US" sz="1600" baseline="-25000" dirty="0" err="1" smtClean="0">
                <a:cs typeface="Arial" charset="0"/>
              </a:rPr>
              <a:t>m</a:t>
            </a:r>
            <a:r>
              <a:rPr lang="en-US" sz="1600" dirty="0" smtClean="0">
                <a:cs typeface="Arial" charset="0"/>
              </a:rPr>
              <a:t>   =   </a:t>
            </a:r>
            <a:r>
              <a:rPr lang="en-US" sz="1600" dirty="0" smtClean="0">
                <a:cs typeface="Arial" charset="0"/>
                <a:sym typeface="Symbol" pitchFamily="18" charset="2"/>
              </a:rPr>
              <a:t></a:t>
            </a:r>
            <a:r>
              <a:rPr lang="en-US" sz="1600" baseline="-25000" dirty="0" smtClean="0">
                <a:cs typeface="Arial" charset="0"/>
                <a:sym typeface="Symbol" pitchFamily="18" charset="2"/>
              </a:rPr>
              <a:t>m</a:t>
            </a:r>
            <a:r>
              <a:rPr lang="en-US" sz="1600" dirty="0" smtClean="0">
                <a:cs typeface="Arial" charset="0"/>
                <a:sym typeface="Symbol" pitchFamily="18" charset="2"/>
              </a:rPr>
              <a:t>(t) </a:t>
            </a:r>
            <a:r>
              <a:rPr lang="en-US" sz="1600" dirty="0" err="1" smtClean="0">
                <a:cs typeface="Arial" charset="0"/>
                <a:sym typeface="Symbol" pitchFamily="18" charset="2"/>
              </a:rPr>
              <a:t>f</a:t>
            </a:r>
            <a:r>
              <a:rPr lang="en-US" sz="1600" baseline="-25000" dirty="0" err="1" smtClean="0">
                <a:cs typeface="Arial" charset="0"/>
                <a:sym typeface="Symbol" pitchFamily="18" charset="2"/>
              </a:rPr>
              <a:t>m</a:t>
            </a:r>
            <a:r>
              <a:rPr lang="en-US" sz="1600" baseline="-25000" dirty="0" smtClean="0">
                <a:cs typeface="Arial" charset="0"/>
                <a:sym typeface="Symbol" pitchFamily="18" charset="2"/>
              </a:rPr>
              <a:t> </a:t>
            </a:r>
            <a:r>
              <a:rPr lang="en-US" sz="1600" dirty="0" err="1" smtClean="0">
                <a:cs typeface="Arial" charset="0"/>
                <a:sym typeface="Symbol" pitchFamily="18" charset="2"/>
              </a:rPr>
              <a:t>dZ</a:t>
            </a:r>
            <a:r>
              <a:rPr lang="en-US" sz="1600" baseline="-25000" dirty="0" err="1" smtClean="0">
                <a:cs typeface="Arial" charset="0"/>
                <a:sym typeface="Symbol" pitchFamily="18" charset="2"/>
              </a:rPr>
              <a:t>m</a:t>
            </a:r>
            <a:endParaRPr lang="en-US" sz="1600" baseline="-25000" dirty="0" smtClean="0">
              <a:cs typeface="Arial" charset="0"/>
            </a:endParaRPr>
          </a:p>
          <a:p>
            <a:pPr marL="0" indent="0">
              <a:lnSpc>
                <a:spcPct val="60000"/>
              </a:lnSpc>
            </a:pPr>
            <a:endParaRPr lang="en-US" sz="1600" dirty="0" smtClean="0">
              <a:cs typeface="Arial" charset="0"/>
            </a:endParaRPr>
          </a:p>
          <a:p>
            <a:pPr marL="0" indent="0"/>
            <a:r>
              <a:rPr lang="en-US" sz="1600" dirty="0" smtClean="0">
                <a:cs typeface="Arial" charset="0"/>
              </a:rPr>
              <a:t>where 	</a:t>
            </a:r>
            <a:r>
              <a:rPr lang="en-US" sz="1600" dirty="0" err="1" smtClean="0">
                <a:cs typeface="Arial" charset="0"/>
              </a:rPr>
              <a:t>f</a:t>
            </a:r>
            <a:r>
              <a:rPr lang="en-US" sz="1600" baseline="-25000" dirty="0" err="1" smtClean="0">
                <a:cs typeface="Arial" charset="0"/>
              </a:rPr>
              <a:t>m</a:t>
            </a:r>
            <a:r>
              <a:rPr lang="en-US" sz="1600" dirty="0" smtClean="0">
                <a:cs typeface="Arial" charset="0"/>
              </a:rPr>
              <a:t> is the forward rate as of date t for the future period beginning at date t</a:t>
            </a:r>
            <a:r>
              <a:rPr lang="en-US" sz="1600" baseline="-25000" dirty="0" smtClean="0">
                <a:cs typeface="Arial" charset="0"/>
              </a:rPr>
              <a:t>m</a:t>
            </a:r>
          </a:p>
          <a:p>
            <a:pPr marL="0" indent="0"/>
            <a:r>
              <a:rPr lang="en-US" sz="1600" baseline="-25000" dirty="0" smtClean="0">
                <a:cs typeface="Arial" charset="0"/>
              </a:rPr>
              <a:t>	 </a:t>
            </a:r>
            <a:r>
              <a:rPr lang="en-US" sz="1600" dirty="0" smtClean="0">
                <a:cs typeface="Arial" charset="0"/>
                <a:sym typeface="Symbol" pitchFamily="18" charset="2"/>
              </a:rPr>
              <a:t></a:t>
            </a:r>
            <a:r>
              <a:rPr lang="en-US" sz="1600" baseline="-25000" dirty="0" smtClean="0">
                <a:cs typeface="Arial" charset="0"/>
                <a:sym typeface="Symbol" pitchFamily="18" charset="2"/>
              </a:rPr>
              <a:t>m</a:t>
            </a:r>
            <a:r>
              <a:rPr lang="en-US" sz="1600" dirty="0" smtClean="0">
                <a:cs typeface="Arial" charset="0"/>
                <a:sym typeface="Symbol" pitchFamily="18" charset="2"/>
              </a:rPr>
              <a:t>(t) is the volatility of </a:t>
            </a:r>
            <a:r>
              <a:rPr lang="en-US" sz="1600" dirty="0" err="1" smtClean="0">
                <a:cs typeface="Arial" charset="0"/>
                <a:sym typeface="Symbol" pitchFamily="18" charset="2"/>
              </a:rPr>
              <a:t>f</a:t>
            </a:r>
            <a:r>
              <a:rPr lang="en-US" sz="1600" baseline="-25000" dirty="0" err="1" smtClean="0">
                <a:cs typeface="Arial" charset="0"/>
                <a:sym typeface="Symbol" pitchFamily="18" charset="2"/>
              </a:rPr>
              <a:t>m</a:t>
            </a:r>
            <a:r>
              <a:rPr lang="en-US" sz="1600" dirty="0" smtClean="0">
                <a:cs typeface="Arial" charset="0"/>
                <a:sym typeface="Symbol" pitchFamily="18" charset="2"/>
              </a:rPr>
              <a:t> as of date t</a:t>
            </a:r>
          </a:p>
          <a:p>
            <a:pPr marL="0" indent="0"/>
            <a:r>
              <a:rPr lang="en-US" sz="1600" dirty="0" smtClean="0">
                <a:cs typeface="Arial" charset="0"/>
              </a:rPr>
              <a:t>	</a:t>
            </a:r>
            <a:r>
              <a:rPr lang="en-US" sz="1600" dirty="0" err="1" smtClean="0">
                <a:cs typeface="Arial" charset="0"/>
              </a:rPr>
              <a:t>dZ</a:t>
            </a:r>
            <a:r>
              <a:rPr lang="en-US" sz="1600" baseline="-25000" dirty="0" err="1" smtClean="0">
                <a:cs typeface="Arial" charset="0"/>
              </a:rPr>
              <a:t>m</a:t>
            </a:r>
            <a:r>
              <a:rPr lang="en-US" sz="1600" dirty="0" smtClean="0">
                <a:cs typeface="Arial" charset="0"/>
              </a:rPr>
              <a:t> is the m-</a:t>
            </a:r>
            <a:r>
              <a:rPr lang="en-US" sz="1600" dirty="0" err="1" smtClean="0">
                <a:cs typeface="Arial" charset="0"/>
              </a:rPr>
              <a:t>th</a:t>
            </a:r>
            <a:r>
              <a:rPr lang="en-US" sz="1600" dirty="0" smtClean="0">
                <a:cs typeface="Arial" charset="0"/>
              </a:rPr>
              <a:t> element of an M-dimensional vector of Brownian motions, with</a:t>
            </a:r>
          </a:p>
          <a:p>
            <a:pPr marL="0" indent="0"/>
            <a:r>
              <a:rPr lang="en-US" sz="1600" dirty="0" smtClean="0">
                <a:cs typeface="Arial" charset="0"/>
              </a:rPr>
              <a:t>	        mean vector 0 and covariance matrix </a:t>
            </a:r>
            <a:r>
              <a:rPr lang="en-US" sz="1600" dirty="0" smtClean="0">
                <a:cs typeface="Arial" charset="0"/>
                <a:sym typeface="Symbol" pitchFamily="18" charset="2"/>
              </a:rPr>
              <a:t></a:t>
            </a:r>
            <a:endParaRPr lang="en-US" sz="1600" dirty="0" smtClean="0">
              <a:cs typeface="Arial" charset="0"/>
            </a:endParaRPr>
          </a:p>
          <a:p>
            <a:pPr marL="0" indent="0">
              <a:lnSpc>
                <a:spcPct val="60000"/>
              </a:lnSpc>
            </a:pPr>
            <a:endParaRPr lang="en-US" sz="1600" dirty="0" smtClean="0">
              <a:cs typeface="Arial" charset="0"/>
            </a:endParaRPr>
          </a:p>
          <a:p>
            <a:pPr marL="0" indent="0"/>
            <a:r>
              <a:rPr lang="en-US" sz="1600" dirty="0" smtClean="0">
                <a:cs typeface="Arial" charset="0"/>
              </a:rPr>
              <a:t>The key assumption is that each rate follows its own lognormal diffusion process--M sources of risk for a swap with M payment dates--but they must satisfy several constraints:  </a:t>
            </a:r>
          </a:p>
          <a:p>
            <a:pPr lvl="1"/>
            <a:r>
              <a:rPr lang="en-US" sz="1400" dirty="0" smtClean="0">
                <a:cs typeface="Arial" charset="0"/>
              </a:rPr>
              <a:t>The current rates must be consistent with the observed forward rates in the market </a:t>
            </a:r>
          </a:p>
          <a:p>
            <a:pPr lvl="1"/>
            <a:r>
              <a:rPr lang="en-US" sz="1400" dirty="0" smtClean="0">
                <a:cs typeface="Arial" charset="0"/>
              </a:rPr>
              <a:t>The expected drift of each forward rate is zero.  The forward rate is the expected value of the future spot rate—the Expectations Model holds.  This imposes a consistency condition between the volatilities and the drifts for the interest rates in the model.  </a:t>
            </a:r>
          </a:p>
          <a:p>
            <a:pPr marL="0" indent="0">
              <a:lnSpc>
                <a:spcPct val="50000"/>
              </a:lnSpc>
            </a:pPr>
            <a:endParaRPr lang="en-US" sz="1600" dirty="0" smtClean="0">
              <a:cs typeface="Arial" charset="0"/>
            </a:endParaRPr>
          </a:p>
          <a:p>
            <a:pPr marL="0" indent="0"/>
            <a:r>
              <a:rPr lang="en-US" sz="1600" dirty="0" smtClean="0">
                <a:cs typeface="Arial" charset="0"/>
              </a:rPr>
              <a:t>Even so, there can be a lot of parameters to calibrate and stochastic variables to simulate in a Monte Carlo analysis.  Variants of the BGM model impose further constraints to reduce the computational burden (e.g., you don't need M different </a:t>
            </a:r>
            <a:r>
              <a:rPr lang="en-US" sz="1600" dirty="0" err="1" smtClean="0">
                <a:cs typeface="Arial" charset="0"/>
              </a:rPr>
              <a:t>Z</a:t>
            </a:r>
            <a:r>
              <a:rPr lang="en-US" sz="1600" baseline="-25000" dirty="0" err="1" smtClean="0">
                <a:cs typeface="Arial" charset="0"/>
              </a:rPr>
              <a:t>m</a:t>
            </a:r>
            <a:r>
              <a:rPr lang="en-US" sz="1600" dirty="0" smtClean="0">
                <a:cs typeface="Arial" charset="0"/>
              </a:rPr>
              <a:t> factors; 3 is probably enough).</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154762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168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16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168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168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168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71168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1168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711683">
                                            <p:txEl>
                                              <p:pRg st="10" end="10"/>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11683">
                                            <p:txEl>
                                              <p:pRg st="11" end="11"/>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71168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build="p" bldLvl="2"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anose="02020603050405020304" pitchFamily="18" charset="0"/>
              </a:defRPr>
            </a:lvl1pPr>
            <a:lvl2pPr marL="742950" indent="-285750">
              <a:defRPr sz="1200">
                <a:solidFill>
                  <a:schemeClr val="tx1"/>
                </a:solidFill>
                <a:latin typeface="Times New Roman" panose="02020603050405020304" pitchFamily="18" charset="0"/>
              </a:defRPr>
            </a:lvl2pPr>
            <a:lvl3pPr marL="1143000" indent="-228600">
              <a:defRPr sz="1200">
                <a:solidFill>
                  <a:schemeClr val="tx1"/>
                </a:solidFill>
                <a:latin typeface="Times New Roman" panose="02020603050405020304" pitchFamily="18" charset="0"/>
              </a:defRPr>
            </a:lvl3pPr>
            <a:lvl4pPr marL="1600200" indent="-228600">
              <a:defRPr sz="1200">
                <a:solidFill>
                  <a:schemeClr val="tx1"/>
                </a:solidFill>
                <a:latin typeface="Times New Roman" panose="02020603050405020304" pitchFamily="18" charset="0"/>
              </a:defRPr>
            </a:lvl4pPr>
            <a:lvl5pPr marL="2057400" indent="-228600">
              <a:defRPr sz="1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Times New Roman" panose="02020603050405020304" pitchFamily="18" charset="0"/>
              </a:defRPr>
            </a:lvl9pPr>
          </a:lstStyle>
          <a:p>
            <a:fld id="{2A72718F-B67D-4AE4-B572-3B35DC79889D}" type="slidenum">
              <a:rPr lang="en-US" altLang="en-US" sz="900"/>
              <a:pPr/>
              <a:t>42</a:t>
            </a:fld>
            <a:endParaRPr lang="en-US" altLang="en-US" sz="900"/>
          </a:p>
        </p:txBody>
      </p:sp>
      <p:sp>
        <p:nvSpPr>
          <p:cNvPr id="47108" name="Rectangle 2"/>
          <p:cNvSpPr>
            <a:spLocks noGrp="1" noChangeArrowheads="1"/>
          </p:cNvSpPr>
          <p:nvPr>
            <p:ph type="title"/>
          </p:nvPr>
        </p:nvSpPr>
        <p:spPr/>
        <p:txBody>
          <a:bodyPr/>
          <a:lstStyle/>
          <a:p>
            <a:r>
              <a:rPr lang="en-US" altLang="en-US" dirty="0" smtClean="0"/>
              <a:t>Bonds and Mortgages</a:t>
            </a:r>
          </a:p>
        </p:txBody>
      </p:sp>
      <p:sp>
        <p:nvSpPr>
          <p:cNvPr id="631811" name="Rectangle 3"/>
          <p:cNvSpPr>
            <a:spLocks noGrp="1" noChangeArrowheads="1"/>
          </p:cNvSpPr>
          <p:nvPr>
            <p:ph type="body" idx="1"/>
          </p:nvPr>
        </p:nvSpPr>
        <p:spPr>
          <a:xfrm>
            <a:off x="685800" y="1028700"/>
            <a:ext cx="7772400" cy="5295900"/>
          </a:xfrm>
        </p:spPr>
        <p:txBody>
          <a:bodyPr/>
          <a:lstStyle/>
          <a:p>
            <a:pPr marL="0" indent="0" algn="ctr"/>
            <a:r>
              <a:rPr lang="en-US" altLang="en-US" u="sng" dirty="0" smtClean="0">
                <a:cs typeface="Times New Roman" panose="02020603050405020304" pitchFamily="18" charset="0"/>
              </a:rPr>
              <a:t>Bond Options</a:t>
            </a:r>
          </a:p>
          <a:p>
            <a:pPr marL="0" indent="0"/>
            <a:r>
              <a:rPr lang="en-US" altLang="en-US" sz="1600" dirty="0" smtClean="0">
                <a:cs typeface="Times New Roman" panose="02020603050405020304" pitchFamily="18" charset="0"/>
              </a:rPr>
              <a:t>Most interest rate derivatives like swaps, caps, and floors are based on rates.  But there are also option contracts written on bonds and bond futures, as well as a variety of optional features, like callability or convertibility that may be embedded in the bonds themselves.</a:t>
            </a:r>
          </a:p>
          <a:p>
            <a:pPr marL="0" indent="0"/>
            <a:endParaRPr lang="en-US" altLang="en-US" sz="1600" u="sng" dirty="0" smtClean="0">
              <a:cs typeface="Times New Roman" panose="02020603050405020304" pitchFamily="18" charset="0"/>
            </a:endParaRPr>
          </a:p>
          <a:p>
            <a:pPr marL="0" indent="0">
              <a:lnSpc>
                <a:spcPct val="110000"/>
              </a:lnSpc>
            </a:pPr>
            <a:r>
              <a:rPr lang="en-US" altLang="en-US" sz="1600" u="sng" dirty="0" smtClean="0">
                <a:cs typeface="Times New Roman" panose="02020603050405020304" pitchFamily="18" charset="0"/>
              </a:rPr>
              <a:t>Bond Option Contracts</a:t>
            </a:r>
          </a:p>
          <a:p>
            <a:pPr lvl="1">
              <a:lnSpc>
                <a:spcPct val="110000"/>
              </a:lnSpc>
            </a:pPr>
            <a:r>
              <a:rPr lang="en-US" altLang="en-US" dirty="0" smtClean="0">
                <a:cs typeface="Times New Roman" panose="02020603050405020304" pitchFamily="18" charset="0"/>
              </a:rPr>
              <a:t>exchange-traded and over the counter contracts</a:t>
            </a:r>
          </a:p>
          <a:p>
            <a:pPr lvl="1">
              <a:lnSpc>
                <a:spcPct val="110000"/>
              </a:lnSpc>
            </a:pPr>
            <a:r>
              <a:rPr lang="en-US" altLang="en-US" dirty="0" smtClean="0">
                <a:cs typeface="Times New Roman" panose="02020603050405020304" pitchFamily="18" charset="0"/>
              </a:rPr>
              <a:t>options on specific Treasury bonds are traded over-the-counter by government bond dealers</a:t>
            </a:r>
          </a:p>
          <a:p>
            <a:pPr lvl="1">
              <a:lnSpc>
                <a:spcPct val="110000"/>
              </a:lnSpc>
            </a:pPr>
            <a:r>
              <a:rPr lang="en-US" altLang="en-US" dirty="0" smtClean="0">
                <a:cs typeface="Times New Roman" panose="02020603050405020304" pitchFamily="18" charset="0"/>
              </a:rPr>
              <a:t>options on T-Bond futures are traded at the Chicago Board of Trade.</a:t>
            </a:r>
          </a:p>
          <a:p>
            <a:pPr marL="0" indent="0">
              <a:lnSpc>
                <a:spcPct val="110000"/>
              </a:lnSpc>
            </a:pPr>
            <a:endParaRPr lang="en-US" altLang="en-US" sz="1600" u="sng" dirty="0" smtClean="0">
              <a:cs typeface="Times New Roman" panose="02020603050405020304" pitchFamily="18" charset="0"/>
            </a:endParaRPr>
          </a:p>
          <a:p>
            <a:pPr marL="0" indent="0">
              <a:lnSpc>
                <a:spcPct val="110000"/>
              </a:lnSpc>
            </a:pPr>
            <a:r>
              <a:rPr lang="en-US" altLang="en-US" sz="1600" u="sng" dirty="0" smtClean="0">
                <a:cs typeface="Times New Roman" panose="02020603050405020304" pitchFamily="18" charset="0"/>
              </a:rPr>
              <a:t>Embedded Options</a:t>
            </a:r>
          </a:p>
          <a:p>
            <a:pPr lvl="1">
              <a:lnSpc>
                <a:spcPct val="110000"/>
              </a:lnSpc>
            </a:pPr>
            <a:r>
              <a:rPr lang="en-US" altLang="en-US" dirty="0" smtClean="0">
                <a:cs typeface="Times New Roman" panose="02020603050405020304" pitchFamily="18" charset="0"/>
              </a:rPr>
              <a:t>callable bonds</a:t>
            </a:r>
          </a:p>
          <a:p>
            <a:pPr lvl="1">
              <a:lnSpc>
                <a:spcPct val="110000"/>
              </a:lnSpc>
            </a:pPr>
            <a:r>
              <a:rPr lang="en-US" altLang="en-US" dirty="0" smtClean="0">
                <a:cs typeface="Times New Roman" panose="02020603050405020304" pitchFamily="18" charset="0"/>
              </a:rPr>
              <a:t>mortgage prepayment option (the borrower's right to repay a mortgage early is a kind of call option)</a:t>
            </a:r>
          </a:p>
          <a:p>
            <a:pPr lvl="1">
              <a:lnSpc>
                <a:spcPct val="110000"/>
              </a:lnSpc>
            </a:pPr>
            <a:r>
              <a:rPr lang="en-US" altLang="en-US" dirty="0" smtClean="0">
                <a:cs typeface="Times New Roman" panose="02020603050405020304" pitchFamily="18" charset="0"/>
              </a:rPr>
              <a:t>convertible bonds (some corporate bonds can be exchanged for shares in the issuing firm at the bondholder's option)</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0743744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1811">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181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1811">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181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1811">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31811">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31811">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318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11"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anose="02020603050405020304" pitchFamily="18" charset="0"/>
              </a:defRPr>
            </a:lvl1pPr>
            <a:lvl2pPr marL="742950" indent="-285750">
              <a:defRPr sz="1200">
                <a:solidFill>
                  <a:schemeClr val="tx1"/>
                </a:solidFill>
                <a:latin typeface="Times New Roman" panose="02020603050405020304" pitchFamily="18" charset="0"/>
              </a:defRPr>
            </a:lvl2pPr>
            <a:lvl3pPr marL="1143000" indent="-228600">
              <a:defRPr sz="1200">
                <a:solidFill>
                  <a:schemeClr val="tx1"/>
                </a:solidFill>
                <a:latin typeface="Times New Roman" panose="02020603050405020304" pitchFamily="18" charset="0"/>
              </a:defRPr>
            </a:lvl3pPr>
            <a:lvl4pPr marL="1600200" indent="-228600">
              <a:defRPr sz="1200">
                <a:solidFill>
                  <a:schemeClr val="tx1"/>
                </a:solidFill>
                <a:latin typeface="Times New Roman" panose="02020603050405020304" pitchFamily="18" charset="0"/>
              </a:defRPr>
            </a:lvl4pPr>
            <a:lvl5pPr marL="2057400" indent="-228600">
              <a:defRPr sz="1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Times New Roman" panose="02020603050405020304" pitchFamily="18" charset="0"/>
              </a:defRPr>
            </a:lvl9pPr>
          </a:lstStyle>
          <a:p>
            <a:fld id="{60C022F0-EA5A-4B01-8667-A78EA0AAE7F2}" type="slidenum">
              <a:rPr lang="en-US" altLang="en-US" sz="900"/>
              <a:pPr/>
              <a:t>43</a:t>
            </a:fld>
            <a:endParaRPr lang="en-US" altLang="en-US" sz="900"/>
          </a:p>
        </p:txBody>
      </p:sp>
      <p:sp>
        <p:nvSpPr>
          <p:cNvPr id="49156" name="Rectangle 2"/>
          <p:cNvSpPr>
            <a:spLocks noGrp="1" noChangeArrowheads="1"/>
          </p:cNvSpPr>
          <p:nvPr>
            <p:ph type="title"/>
          </p:nvPr>
        </p:nvSpPr>
        <p:spPr/>
        <p:txBody>
          <a:bodyPr/>
          <a:lstStyle/>
          <a:p>
            <a:r>
              <a:rPr lang="en-US" altLang="en-US" dirty="0" smtClean="0"/>
              <a:t>Callability in Bonds and Mortgages</a:t>
            </a:r>
          </a:p>
        </p:txBody>
      </p:sp>
      <p:sp>
        <p:nvSpPr>
          <p:cNvPr id="634883" name="Rectangle 3"/>
          <p:cNvSpPr>
            <a:spLocks noGrp="1" noChangeArrowheads="1"/>
          </p:cNvSpPr>
          <p:nvPr>
            <p:ph type="body" idx="1"/>
          </p:nvPr>
        </p:nvSpPr>
        <p:spPr>
          <a:xfrm>
            <a:off x="577422" y="685800"/>
            <a:ext cx="7989155" cy="5702300"/>
          </a:xfrm>
        </p:spPr>
        <p:txBody>
          <a:bodyPr/>
          <a:lstStyle/>
          <a:p>
            <a:pPr marL="0" indent="0" algn="ctr">
              <a:lnSpc>
                <a:spcPct val="90000"/>
              </a:lnSpc>
            </a:pPr>
            <a:r>
              <a:rPr lang="en-US" altLang="en-US" u="sng" dirty="0" smtClean="0">
                <a:cs typeface="Times New Roman" panose="02020603050405020304" pitchFamily="18" charset="0"/>
              </a:rPr>
              <a:t>Callable Bonds</a:t>
            </a:r>
            <a:endParaRPr lang="en-US" altLang="en-US" sz="1200" dirty="0" smtClean="0">
              <a:cs typeface="Times New Roman" panose="02020603050405020304" pitchFamily="18" charset="0"/>
            </a:endParaRPr>
          </a:p>
          <a:p>
            <a:pPr marL="0" indent="0">
              <a:lnSpc>
                <a:spcPct val="90000"/>
              </a:lnSpc>
            </a:pPr>
            <a:r>
              <a:rPr lang="en-US" altLang="en-US" sz="1600" dirty="0" smtClean="0">
                <a:cs typeface="Times New Roman" panose="02020603050405020304" pitchFamily="18" charset="0"/>
              </a:rPr>
              <a:t>Yields on callable bonds are evaluated in terms of the "</a:t>
            </a:r>
            <a:r>
              <a:rPr lang="en-US" altLang="en-US" sz="1600" b="1" dirty="0" smtClean="0">
                <a:cs typeface="Times New Roman" panose="02020603050405020304" pitchFamily="18" charset="0"/>
              </a:rPr>
              <a:t>Option-Adjusted Spread</a:t>
            </a:r>
            <a:r>
              <a:rPr lang="en-US" altLang="en-US" sz="1600" dirty="0" smtClean="0">
                <a:cs typeface="Times New Roman" panose="02020603050405020304" pitchFamily="18" charset="0"/>
              </a:rPr>
              <a:t>"</a:t>
            </a:r>
          </a:p>
          <a:p>
            <a:pPr marL="0" indent="0">
              <a:lnSpc>
                <a:spcPct val="90000"/>
              </a:lnSpc>
            </a:pPr>
            <a:endParaRPr lang="en-US" altLang="en-US" sz="1200" dirty="0" smtClean="0">
              <a:cs typeface="Times New Roman" panose="02020603050405020304" pitchFamily="18" charset="0"/>
            </a:endParaRPr>
          </a:p>
          <a:p>
            <a:pPr marL="0" indent="0">
              <a:lnSpc>
                <a:spcPct val="90000"/>
              </a:lnSpc>
            </a:pPr>
            <a:r>
              <a:rPr lang="en-US" altLang="en-US" sz="1600" dirty="0" smtClean="0">
                <a:cs typeface="Times New Roman" panose="02020603050405020304" pitchFamily="18" charset="0"/>
              </a:rPr>
              <a:t>To compute the Option-Adjusted Spread </a:t>
            </a:r>
            <a:r>
              <a:rPr lang="en-US" altLang="en-US" sz="1600" dirty="0">
                <a:cs typeface="Times New Roman" panose="02020603050405020304" pitchFamily="18" charset="0"/>
              </a:rPr>
              <a:t>(</a:t>
            </a:r>
            <a:r>
              <a:rPr lang="en-US" altLang="en-US" sz="1600" b="1" dirty="0">
                <a:cs typeface="Times New Roman" panose="02020603050405020304" pitchFamily="18" charset="0"/>
              </a:rPr>
              <a:t>OAS</a:t>
            </a:r>
            <a:r>
              <a:rPr lang="en-US" altLang="en-US" sz="1600" dirty="0" smtClean="0">
                <a:cs typeface="Times New Roman" panose="02020603050405020304" pitchFamily="18" charset="0"/>
              </a:rPr>
              <a:t>), first value all </a:t>
            </a:r>
            <a:r>
              <a:rPr lang="en-US" altLang="en-US" sz="1600" dirty="0">
                <a:cs typeface="Times New Roman" panose="02020603050405020304" pitchFamily="18" charset="0"/>
              </a:rPr>
              <a:t>embedded </a:t>
            </a:r>
            <a:r>
              <a:rPr lang="en-US" altLang="en-US" sz="1600" dirty="0" smtClean="0">
                <a:cs typeface="Times New Roman" panose="02020603050405020304" pitchFamily="18" charset="0"/>
              </a:rPr>
              <a:t>options and subtract the total value of the optionality from the bond's market price.  Compute the yield to maturity on this option-free price.  The spread relative to the yield to maturity for the comparable maturity Treasury bond is the OAS.</a:t>
            </a:r>
          </a:p>
          <a:p>
            <a:pPr marL="0" indent="0">
              <a:lnSpc>
                <a:spcPct val="90000"/>
              </a:lnSpc>
            </a:pPr>
            <a:endParaRPr lang="en-US" altLang="en-US" sz="1000" dirty="0" smtClean="0">
              <a:cs typeface="Times New Roman" panose="02020603050405020304" pitchFamily="18" charset="0"/>
            </a:endParaRPr>
          </a:p>
          <a:p>
            <a:pPr marL="0" indent="0">
              <a:lnSpc>
                <a:spcPct val="90000"/>
              </a:lnSpc>
            </a:pPr>
            <a:r>
              <a:rPr lang="en-US" altLang="en-US" sz="1600" u="sng" dirty="0" smtClean="0">
                <a:cs typeface="Times New Roman" panose="02020603050405020304" pitchFamily="18" charset="0"/>
              </a:rPr>
              <a:t>Example</a:t>
            </a:r>
            <a:r>
              <a:rPr lang="en-US" altLang="en-US" sz="1600" dirty="0" smtClean="0">
                <a:cs typeface="Times New Roman" panose="02020603050405020304" pitchFamily="18" charset="0"/>
              </a:rPr>
              <a:t>:   PDQ Corporation has an outstanding bond issue with the following terms:</a:t>
            </a:r>
          </a:p>
          <a:p>
            <a:pPr marL="0" indent="0">
              <a:lnSpc>
                <a:spcPct val="90000"/>
              </a:lnSpc>
            </a:pPr>
            <a:endParaRPr lang="en-US" altLang="en-US" sz="900" dirty="0" smtClean="0">
              <a:cs typeface="Times New Roman" panose="02020603050405020304" pitchFamily="18" charset="0"/>
            </a:endParaRPr>
          </a:p>
          <a:p>
            <a:pPr marL="0" indent="0">
              <a:lnSpc>
                <a:spcPct val="90000"/>
              </a:lnSpc>
            </a:pPr>
            <a:r>
              <a:rPr lang="en-US" altLang="en-US" sz="1600" dirty="0" smtClean="0">
                <a:cs typeface="Times New Roman" panose="02020603050405020304" pitchFamily="18" charset="0"/>
              </a:rPr>
              <a:t>	Maturity			11 years</a:t>
            </a:r>
          </a:p>
          <a:p>
            <a:pPr marL="0" indent="0">
              <a:lnSpc>
                <a:spcPct val="90000"/>
              </a:lnSpc>
            </a:pPr>
            <a:r>
              <a:rPr lang="en-US" altLang="en-US" sz="1600" dirty="0" smtClean="0">
                <a:cs typeface="Times New Roman" panose="02020603050405020304" pitchFamily="18" charset="0"/>
              </a:rPr>
              <a:t>	Coupon			7.30 percent</a:t>
            </a:r>
          </a:p>
          <a:p>
            <a:pPr marL="0" indent="0">
              <a:lnSpc>
                <a:spcPct val="90000"/>
              </a:lnSpc>
            </a:pPr>
            <a:r>
              <a:rPr lang="en-US" altLang="en-US" sz="1600" dirty="0" smtClean="0">
                <a:cs typeface="Times New Roman" panose="02020603050405020304" pitchFamily="18" charset="0"/>
              </a:rPr>
              <a:t>	Face value			100</a:t>
            </a:r>
          </a:p>
          <a:p>
            <a:pPr marL="0" indent="0">
              <a:lnSpc>
                <a:spcPct val="90000"/>
              </a:lnSpc>
            </a:pPr>
            <a:r>
              <a:rPr lang="en-US" altLang="en-US" sz="1600" dirty="0" smtClean="0">
                <a:cs typeface="Times New Roman" panose="02020603050405020304" pitchFamily="18" charset="0"/>
              </a:rPr>
              <a:t>	Callable at a price of 103, beginning in year 5</a:t>
            </a:r>
          </a:p>
          <a:p>
            <a:pPr marL="0" indent="0">
              <a:lnSpc>
                <a:spcPct val="90000"/>
              </a:lnSpc>
            </a:pPr>
            <a:r>
              <a:rPr lang="en-US" altLang="en-US" sz="1600" dirty="0" smtClean="0">
                <a:cs typeface="Times New Roman" panose="02020603050405020304" pitchFamily="18" charset="0"/>
              </a:rPr>
              <a:t>	Current market price		92.00</a:t>
            </a:r>
          </a:p>
          <a:p>
            <a:pPr marL="0" indent="0">
              <a:lnSpc>
                <a:spcPct val="90000"/>
              </a:lnSpc>
            </a:pPr>
            <a:r>
              <a:rPr lang="en-US" altLang="en-US" sz="1600" dirty="0" smtClean="0">
                <a:cs typeface="Times New Roman" panose="02020603050405020304" pitchFamily="18" charset="0"/>
              </a:rPr>
              <a:t>	Quoted yield (at P = 92.00)	8.43 percent</a:t>
            </a:r>
          </a:p>
          <a:p>
            <a:pPr marL="0" indent="0">
              <a:lnSpc>
                <a:spcPct val="90000"/>
              </a:lnSpc>
            </a:pPr>
            <a:r>
              <a:rPr lang="en-US" altLang="en-US" sz="1600" dirty="0" smtClean="0">
                <a:cs typeface="Times New Roman" panose="02020603050405020304" pitchFamily="18" charset="0"/>
              </a:rPr>
              <a:t>	Yield on 11 year Treasuries	6.20 percent</a:t>
            </a:r>
          </a:p>
          <a:p>
            <a:pPr marL="0" indent="0">
              <a:lnSpc>
                <a:spcPct val="90000"/>
              </a:lnSpc>
            </a:pPr>
            <a:endParaRPr lang="en-US" altLang="en-US" sz="900" dirty="0" smtClean="0">
              <a:cs typeface="Times New Roman" panose="02020603050405020304" pitchFamily="18" charset="0"/>
            </a:endParaRPr>
          </a:p>
          <a:p>
            <a:pPr marL="0" indent="0">
              <a:lnSpc>
                <a:spcPct val="90000"/>
              </a:lnSpc>
            </a:pPr>
            <a:r>
              <a:rPr lang="en-US" altLang="en-US" sz="1600" dirty="0" smtClean="0">
                <a:cs typeface="Times New Roman" panose="02020603050405020304" pitchFamily="18" charset="0"/>
              </a:rPr>
              <a:t>Suppose the value of the call feature is estimated to be $2.10 per $100 face value.  That is, if it were not callable the same bond would be expected to sell at a price of  92.00 + 2.10 = 94.10.</a:t>
            </a:r>
          </a:p>
          <a:p>
            <a:pPr marL="0" indent="0">
              <a:lnSpc>
                <a:spcPct val="90000"/>
              </a:lnSpc>
            </a:pPr>
            <a:endParaRPr lang="en-US" altLang="en-US" sz="700" dirty="0" smtClean="0">
              <a:cs typeface="Times New Roman" panose="02020603050405020304" pitchFamily="18" charset="0"/>
            </a:endParaRPr>
          </a:p>
          <a:p>
            <a:pPr marL="0" indent="0">
              <a:lnSpc>
                <a:spcPct val="90000"/>
              </a:lnSpc>
            </a:pPr>
            <a:r>
              <a:rPr lang="en-US" altLang="en-US" sz="1600" dirty="0" smtClean="0">
                <a:cs typeface="Times New Roman" panose="02020603050405020304" pitchFamily="18" charset="0"/>
              </a:rPr>
              <a:t>	Option adjusted yield (at P = 94.10)	=  8.12 percent</a:t>
            </a:r>
          </a:p>
          <a:p>
            <a:pPr marL="0" indent="0">
              <a:lnSpc>
                <a:spcPct val="90000"/>
              </a:lnSpc>
            </a:pPr>
            <a:endParaRPr lang="en-US" altLang="en-US" sz="900" dirty="0" smtClean="0">
              <a:cs typeface="Times New Roman" panose="02020603050405020304" pitchFamily="18" charset="0"/>
            </a:endParaRPr>
          </a:p>
          <a:p>
            <a:pPr marL="0" indent="0">
              <a:lnSpc>
                <a:spcPct val="90000"/>
              </a:lnSpc>
            </a:pPr>
            <a:r>
              <a:rPr lang="en-US" altLang="en-US" sz="1600" dirty="0" smtClean="0">
                <a:cs typeface="Times New Roman" panose="02020603050405020304" pitchFamily="18" charset="0"/>
              </a:rPr>
              <a:t>	Option-adjusted spread  (OAS) = 8.12 - 6.20 = 1.92 percent</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8753819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488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488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488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488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488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3488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34883">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34883">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34883">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34883">
                                            <p:txEl>
                                              <p:pRg st="13" end="1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34883">
                                            <p:txEl>
                                              <p:pRg st="15" end="1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34883">
                                            <p:txEl>
                                              <p:pRg st="17" end="17"/>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3488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A198AB47-C3CC-4EB7-B1C8-F0F6838C74F8}" type="slidenum">
              <a:rPr lang="en-US" sz="900"/>
              <a:pPr/>
              <a:t>44</a:t>
            </a:fld>
            <a:endParaRPr lang="en-US" sz="900"/>
          </a:p>
        </p:txBody>
      </p:sp>
      <p:sp>
        <p:nvSpPr>
          <p:cNvPr id="50180" name="Rectangle 2"/>
          <p:cNvSpPr>
            <a:spLocks noGrp="1" noChangeArrowheads="1"/>
          </p:cNvSpPr>
          <p:nvPr>
            <p:ph type="title"/>
          </p:nvPr>
        </p:nvSpPr>
        <p:spPr/>
        <p:txBody>
          <a:bodyPr/>
          <a:lstStyle/>
          <a:p>
            <a:r>
              <a:rPr lang="en-US" dirty="0" smtClean="0"/>
              <a:t>Mortgages</a:t>
            </a:r>
          </a:p>
        </p:txBody>
      </p:sp>
      <p:sp>
        <p:nvSpPr>
          <p:cNvPr id="828419" name="Rectangle 3"/>
          <p:cNvSpPr>
            <a:spLocks noGrp="1" noChangeArrowheads="1"/>
          </p:cNvSpPr>
          <p:nvPr>
            <p:ph type="body" idx="1"/>
          </p:nvPr>
        </p:nvSpPr>
        <p:spPr>
          <a:xfrm>
            <a:off x="685800" y="712519"/>
            <a:ext cx="7772400" cy="5612081"/>
          </a:xfrm>
        </p:spPr>
        <p:txBody>
          <a:bodyPr/>
          <a:lstStyle/>
          <a:p>
            <a:pPr marL="0" indent="0" algn="ctr"/>
            <a:r>
              <a:rPr lang="en-US" u="sng" dirty="0" smtClean="0">
                <a:cs typeface="Times New Roman" pitchFamily="18" charset="0"/>
              </a:rPr>
              <a:t>Mortgages and Mortgage-Backed Securities</a:t>
            </a:r>
          </a:p>
          <a:p>
            <a:pPr marL="0" indent="0"/>
            <a:endParaRPr lang="en-US" sz="1600" dirty="0" smtClean="0">
              <a:cs typeface="Times New Roman" pitchFamily="18" charset="0"/>
            </a:endParaRPr>
          </a:p>
          <a:p>
            <a:pPr marL="0" indent="0"/>
            <a:r>
              <a:rPr lang="en-US" sz="1600" dirty="0" smtClean="0">
                <a:cs typeface="Times New Roman" pitchFamily="18" charset="0"/>
              </a:rPr>
              <a:t>In the U.S., a mortgage loan is like a long term bond, except </a:t>
            </a:r>
          </a:p>
          <a:p>
            <a:pPr lvl="1"/>
            <a:r>
              <a:rPr lang="en-US" sz="1400" dirty="0" smtClean="0">
                <a:cs typeface="Times New Roman" pitchFamily="18" charset="0"/>
              </a:rPr>
              <a:t>it is collateralized by the value of the house</a:t>
            </a:r>
          </a:p>
          <a:p>
            <a:pPr lvl="1"/>
            <a:r>
              <a:rPr lang="en-US" sz="1400" dirty="0" smtClean="0">
                <a:cs typeface="Times New Roman" pitchFamily="18" charset="0"/>
              </a:rPr>
              <a:t>the principal is gradually repaid over the whole life of the loan, rather than in a single lump sum payment at maturity.</a:t>
            </a:r>
          </a:p>
          <a:p>
            <a:pPr marL="0" indent="0"/>
            <a:endParaRPr lang="en-US" sz="1050" dirty="0" smtClean="0">
              <a:cs typeface="Times New Roman" pitchFamily="18" charset="0"/>
            </a:endParaRPr>
          </a:p>
          <a:p>
            <a:pPr marL="0" indent="0"/>
            <a:r>
              <a:rPr lang="en-US" sz="1600" dirty="0" smtClean="0">
                <a:cs typeface="Times New Roman" pitchFamily="18" charset="0"/>
              </a:rPr>
              <a:t>There is an enormous total volume of mortgage debt outstanding: over $15.4 trillion by end-2018.</a:t>
            </a:r>
          </a:p>
          <a:p>
            <a:pPr marL="0" indent="0"/>
            <a:endParaRPr lang="en-US" sz="1050" dirty="0" smtClean="0">
              <a:cs typeface="Times New Roman" pitchFamily="18" charset="0"/>
            </a:endParaRPr>
          </a:p>
          <a:p>
            <a:pPr marL="0" indent="0"/>
            <a:r>
              <a:rPr lang="en-US" sz="1600" dirty="0" smtClean="0">
                <a:cs typeface="Times New Roman" pitchFamily="18" charset="0"/>
              </a:rPr>
              <a:t>Problems with mortgages</a:t>
            </a:r>
          </a:p>
          <a:p>
            <a:pPr lvl="1"/>
            <a:r>
              <a:rPr lang="en-US" sz="1400" dirty="0" smtClean="0">
                <a:cs typeface="Times New Roman" pitchFamily="18" charset="0"/>
              </a:rPr>
              <a:t>Mortgage loans are illiquid (Loans are small, costly to service, and closely tied to the value of the property and creditworthiness of the borrower.)</a:t>
            </a:r>
          </a:p>
          <a:p>
            <a:pPr lvl="1"/>
            <a:r>
              <a:rPr lang="en-US" sz="1400" dirty="0" smtClean="0">
                <a:cs typeface="Times New Roman" pitchFamily="18" charset="0"/>
              </a:rPr>
              <a:t>The homeowner always has the right to pay off the loan early. This makes mortgage loans effectively </a:t>
            </a:r>
            <a:r>
              <a:rPr lang="en-US" sz="1400" u="sng" dirty="0" smtClean="0">
                <a:cs typeface="Times New Roman" pitchFamily="18" charset="0"/>
              </a:rPr>
              <a:t>callable</a:t>
            </a:r>
            <a:r>
              <a:rPr lang="en-US" sz="1400" dirty="0" smtClean="0">
                <a:cs typeface="Times New Roman" pitchFamily="18" charset="0"/>
              </a:rPr>
              <a:t> at any time (which is a bother for the lender).</a:t>
            </a:r>
          </a:p>
          <a:p>
            <a:pPr marL="0" indent="0"/>
            <a:endParaRPr lang="en-US" sz="1050" dirty="0" smtClean="0">
              <a:cs typeface="Times New Roman" pitchFamily="18" charset="0"/>
            </a:endParaRPr>
          </a:p>
          <a:p>
            <a:pPr marL="0" indent="0"/>
            <a:r>
              <a:rPr lang="en-US" sz="1600" dirty="0" smtClean="0">
                <a:cs typeface="Times New Roman" pitchFamily="18" charset="0"/>
              </a:rPr>
              <a:t>Mortgages are often pooled and </a:t>
            </a:r>
            <a:r>
              <a:rPr lang="en-US" sz="1600" u="sng" dirty="0" smtClean="0">
                <a:cs typeface="Times New Roman" pitchFamily="18" charset="0"/>
              </a:rPr>
              <a:t>pass-through</a:t>
            </a:r>
            <a:r>
              <a:rPr lang="en-US" sz="1600" dirty="0" smtClean="0">
                <a:cs typeface="Times New Roman" pitchFamily="18" charset="0"/>
              </a:rPr>
              <a:t> securities, like </a:t>
            </a:r>
            <a:r>
              <a:rPr lang="en-US" sz="1600" b="1" dirty="0" smtClean="0">
                <a:cs typeface="Times New Roman" pitchFamily="18" charset="0"/>
              </a:rPr>
              <a:t>GNMA</a:t>
            </a:r>
            <a:r>
              <a:rPr lang="en-US" sz="1600" dirty="0" smtClean="0">
                <a:cs typeface="Times New Roman" pitchFamily="18" charset="0"/>
              </a:rPr>
              <a:t>'s, and other mortgage-backed securities (</a:t>
            </a:r>
            <a:r>
              <a:rPr lang="en-US" sz="1600" b="1" dirty="0" smtClean="0">
                <a:cs typeface="Times New Roman" pitchFamily="18" charset="0"/>
              </a:rPr>
              <a:t>MBS</a:t>
            </a:r>
            <a:r>
              <a:rPr lang="en-US" sz="1600" dirty="0" smtClean="0">
                <a:cs typeface="Times New Roman" pitchFamily="18" charset="0"/>
              </a:rPr>
              <a:t>), are issued against the pool.  These </a:t>
            </a:r>
            <a:r>
              <a:rPr lang="en-US" sz="1600" b="1" dirty="0" smtClean="0">
                <a:cs typeface="Times New Roman" pitchFamily="18" charset="0"/>
              </a:rPr>
              <a:t>securitized products</a:t>
            </a:r>
            <a:r>
              <a:rPr lang="en-US" sz="1600" dirty="0" smtClean="0">
                <a:cs typeface="Times New Roman" pitchFamily="18" charset="0"/>
              </a:rPr>
              <a:t> represent a different and extremely important new class of derivative instrument.  By the end of 2008, more than $7.5 trillion of the outstanding mortgage loans were held in pools underlying mortgage-backed securities.  Since the market meltdown in 2008, securitization of mortgages has gone way down.  By end-2018 only $3.1 trillion was outstanding.</a:t>
            </a:r>
          </a:p>
        </p:txBody>
      </p:sp>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09869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841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841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841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841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8419">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28419">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28419">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2841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build="p" bldLvl="2"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794A71C-52BA-4B25-8760-B0865ABDA308}" type="slidenum">
              <a:rPr lang="en-US" sz="900"/>
              <a:pPr/>
              <a:t>45</a:t>
            </a:fld>
            <a:endParaRPr lang="en-US" sz="900"/>
          </a:p>
        </p:txBody>
      </p:sp>
      <p:sp>
        <p:nvSpPr>
          <p:cNvPr id="51204" name="Rectangle 2"/>
          <p:cNvSpPr>
            <a:spLocks noGrp="1" noChangeArrowheads="1"/>
          </p:cNvSpPr>
          <p:nvPr>
            <p:ph type="title"/>
          </p:nvPr>
        </p:nvSpPr>
        <p:spPr/>
        <p:txBody>
          <a:bodyPr/>
          <a:lstStyle/>
          <a:p>
            <a:r>
              <a:rPr lang="en-US" dirty="0" smtClean="0"/>
              <a:t>Mortgages</a:t>
            </a:r>
          </a:p>
        </p:txBody>
      </p:sp>
      <p:sp>
        <p:nvSpPr>
          <p:cNvPr id="829443" name="Rectangle 3"/>
          <p:cNvSpPr>
            <a:spLocks noGrp="1" noChangeArrowheads="1"/>
          </p:cNvSpPr>
          <p:nvPr>
            <p:ph type="body" idx="1"/>
          </p:nvPr>
        </p:nvSpPr>
        <p:spPr>
          <a:xfrm>
            <a:off x="685800" y="933450"/>
            <a:ext cx="7772400" cy="5391150"/>
          </a:xfrm>
        </p:spPr>
        <p:txBody>
          <a:bodyPr/>
          <a:lstStyle/>
          <a:p>
            <a:pPr marL="0" indent="0" algn="ctr"/>
            <a:r>
              <a:rPr lang="en-US" u="sng" dirty="0" smtClean="0">
                <a:cs typeface="Times New Roman" pitchFamily="18" charset="0"/>
              </a:rPr>
              <a:t>Prepayment Risk</a:t>
            </a:r>
          </a:p>
          <a:p>
            <a:pPr marL="0" indent="0"/>
            <a:endParaRPr lang="en-US" dirty="0" smtClean="0">
              <a:cs typeface="Times New Roman" pitchFamily="18" charset="0"/>
            </a:endParaRPr>
          </a:p>
          <a:p>
            <a:pPr marL="0" indent="0"/>
            <a:r>
              <a:rPr lang="en-US" dirty="0" smtClean="0">
                <a:cs typeface="Times New Roman" pitchFamily="18" charset="0"/>
              </a:rPr>
              <a:t>The future cash flows from a pool of mortgage loans depend on the </a:t>
            </a:r>
            <a:r>
              <a:rPr lang="en-US" u="sng" dirty="0" smtClean="0">
                <a:cs typeface="Times New Roman" pitchFamily="18" charset="0"/>
              </a:rPr>
              <a:t>prepayment experience</a:t>
            </a:r>
            <a:r>
              <a:rPr lang="en-US" dirty="0" smtClean="0">
                <a:cs typeface="Times New Roman" pitchFamily="18" charset="0"/>
              </a:rPr>
              <a:t>. Prepayment is hard to predict because it will depend on whether interest rates go up or down in the future and also on "noneconomic" factors.  </a:t>
            </a:r>
          </a:p>
          <a:p>
            <a:pPr marL="0" indent="0"/>
            <a:endParaRPr lang="en-US" dirty="0">
              <a:cs typeface="Times New Roman" pitchFamily="18" charset="0"/>
            </a:endParaRPr>
          </a:p>
          <a:p>
            <a:pPr marL="0" indent="0"/>
            <a:r>
              <a:rPr lang="en-US" dirty="0" smtClean="0">
                <a:cs typeface="Times New Roman" pitchFamily="18" charset="0"/>
              </a:rPr>
              <a:t>Noneconomic factors include</a:t>
            </a:r>
          </a:p>
          <a:p>
            <a:pPr marL="0" indent="0"/>
            <a:endParaRPr lang="en-US" sz="1000" dirty="0" smtClean="0">
              <a:cs typeface="Times New Roman" pitchFamily="18" charset="0"/>
            </a:endParaRPr>
          </a:p>
          <a:p>
            <a:pPr lvl="1">
              <a:lnSpc>
                <a:spcPct val="120000"/>
              </a:lnSpc>
            </a:pPr>
            <a:r>
              <a:rPr lang="en-US" dirty="0" smtClean="0">
                <a:cs typeface="Times New Roman" pitchFamily="18" charset="0"/>
              </a:rPr>
              <a:t>people move</a:t>
            </a:r>
          </a:p>
          <a:p>
            <a:pPr lvl="1">
              <a:lnSpc>
                <a:spcPct val="120000"/>
              </a:lnSpc>
            </a:pPr>
            <a:r>
              <a:rPr lang="en-US" dirty="0" smtClean="0">
                <a:cs typeface="Times New Roman" pitchFamily="18" charset="0"/>
              </a:rPr>
              <a:t>borrowers can't make the required payments and default</a:t>
            </a:r>
          </a:p>
          <a:p>
            <a:pPr lvl="1">
              <a:lnSpc>
                <a:spcPct val="120000"/>
              </a:lnSpc>
            </a:pPr>
            <a:r>
              <a:rPr lang="en-US" dirty="0" smtClean="0">
                <a:cs typeface="Times New Roman" pitchFamily="18" charset="0"/>
              </a:rPr>
              <a:t>transactions costs affect the refinancing decision</a:t>
            </a:r>
          </a:p>
          <a:p>
            <a:pPr lvl="1">
              <a:lnSpc>
                <a:spcPct val="120000"/>
              </a:lnSpc>
            </a:pPr>
            <a:r>
              <a:rPr lang="en-US" dirty="0" smtClean="0">
                <a:cs typeface="Times New Roman" pitchFamily="18" charset="0"/>
              </a:rPr>
              <a:t>"</a:t>
            </a:r>
            <a:r>
              <a:rPr lang="en-US" dirty="0" err="1" smtClean="0">
                <a:cs typeface="Times New Roman" pitchFamily="18" charset="0"/>
              </a:rPr>
              <a:t>nonrational</a:t>
            </a:r>
            <a:r>
              <a:rPr lang="en-US" dirty="0" smtClean="0">
                <a:cs typeface="Times New Roman" pitchFamily="18" charset="0"/>
              </a:rPr>
              <a:t>" reasons, such as lack of information, may cause suboptimal prepayment behavior</a:t>
            </a:r>
          </a:p>
          <a:p>
            <a:pPr lvl="1">
              <a:lnSpc>
                <a:spcPct val="120000"/>
              </a:lnSpc>
            </a:pPr>
            <a:endParaRPr lang="en-US" dirty="0" smtClean="0">
              <a:cs typeface="Times New Roman" pitchFamily="18" charset="0"/>
            </a:endParaRPr>
          </a:p>
          <a:p>
            <a:pPr marL="0" indent="0">
              <a:lnSpc>
                <a:spcPct val="120000"/>
              </a:lnSpc>
            </a:pPr>
            <a:r>
              <a:rPr lang="en-US" dirty="0" smtClean="0">
                <a:cs typeface="Times New Roman" pitchFamily="18" charset="0"/>
              </a:rPr>
              <a:t>New types of derivatives were created to manage the impact of prepayment risk.</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0926910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94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944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944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944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944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2944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2944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43" grpId="0" build="p" bldLvl="2"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C3BD5FD-5BA4-4710-9408-5E3AA3CEF91B}" type="slidenum">
              <a:rPr lang="en-US" sz="900"/>
              <a:pPr/>
              <a:t>46</a:t>
            </a:fld>
            <a:endParaRPr lang="en-US" sz="900"/>
          </a:p>
        </p:txBody>
      </p:sp>
      <p:sp>
        <p:nvSpPr>
          <p:cNvPr id="52228" name="Rectangle 2"/>
          <p:cNvSpPr>
            <a:spLocks noGrp="1" noChangeArrowheads="1"/>
          </p:cNvSpPr>
          <p:nvPr>
            <p:ph type="title"/>
          </p:nvPr>
        </p:nvSpPr>
        <p:spPr/>
        <p:txBody>
          <a:bodyPr/>
          <a:lstStyle/>
          <a:p>
            <a:r>
              <a:rPr lang="en-US" dirty="0" smtClean="0"/>
              <a:t>Mortgages</a:t>
            </a:r>
          </a:p>
        </p:txBody>
      </p:sp>
      <p:sp>
        <p:nvSpPr>
          <p:cNvPr id="638979" name="Rectangle 3"/>
          <p:cNvSpPr>
            <a:spLocks noGrp="1" noChangeArrowheads="1"/>
          </p:cNvSpPr>
          <p:nvPr>
            <p:ph type="body" idx="1"/>
          </p:nvPr>
        </p:nvSpPr>
        <p:spPr/>
        <p:txBody>
          <a:bodyPr/>
          <a:lstStyle/>
          <a:p>
            <a:pPr marL="0" indent="0" algn="ctr"/>
            <a:r>
              <a:rPr lang="en-US" u="sng" dirty="0" smtClean="0">
                <a:cs typeface="Times New Roman" pitchFamily="18" charset="0"/>
              </a:rPr>
              <a:t>Prepayment Risk and Valuation</a:t>
            </a:r>
          </a:p>
          <a:p>
            <a:pPr marL="0" indent="0" algn="ctr"/>
            <a:endParaRPr lang="en-US" u="sng" dirty="0" smtClean="0">
              <a:cs typeface="Times New Roman" pitchFamily="18" charset="0"/>
            </a:endParaRPr>
          </a:p>
          <a:p>
            <a:pPr marL="0" indent="0"/>
            <a:r>
              <a:rPr lang="en-US" dirty="0" smtClean="0">
                <a:cs typeface="Times New Roman" pitchFamily="18" charset="0"/>
              </a:rPr>
              <a:t>Prepayments depend on the path taken by interest rates, so the value of the option in a mortgage-backed security becomes </a:t>
            </a:r>
            <a:r>
              <a:rPr lang="en-US" u="sng" dirty="0" smtClean="0">
                <a:cs typeface="Times New Roman" pitchFamily="18" charset="0"/>
              </a:rPr>
              <a:t>path-dependent</a:t>
            </a:r>
            <a:r>
              <a:rPr lang="en-US" dirty="0" smtClean="0">
                <a:cs typeface="Times New Roman" pitchFamily="18" charset="0"/>
              </a:rPr>
              <a:t>.  </a:t>
            </a:r>
          </a:p>
          <a:p>
            <a:pPr lvl="1"/>
            <a:r>
              <a:rPr lang="en-US" dirty="0" smtClean="0">
                <a:cs typeface="Times New Roman" pitchFamily="18" charset="0"/>
              </a:rPr>
              <a:t>Prepayments for economic reasons (refinancing to get a lower interest rate) increase when market interest rates fall below the rate on the mortgage</a:t>
            </a:r>
          </a:p>
          <a:p>
            <a:pPr lvl="1"/>
            <a:r>
              <a:rPr lang="en-US" dirty="0" smtClean="0">
                <a:cs typeface="Times New Roman" pitchFamily="18" charset="0"/>
              </a:rPr>
              <a:t>This effect is strongest the first time market rates fall to a new level; if they then bounce up, the next time they fall to the same level there will be fewer prepayments  because the most interest-sensitive borrowers will have already prepaid.  This is called "</a:t>
            </a:r>
            <a:r>
              <a:rPr lang="en-US" b="1" dirty="0" smtClean="0">
                <a:cs typeface="Times New Roman" pitchFamily="18" charset="0"/>
              </a:rPr>
              <a:t>burnout</a:t>
            </a:r>
            <a:r>
              <a:rPr lang="en-US" dirty="0" smtClean="0">
                <a:cs typeface="Times New Roman" pitchFamily="18" charset="0"/>
              </a:rPr>
              <a:t>."</a:t>
            </a:r>
          </a:p>
          <a:p>
            <a:pPr marL="0" indent="0"/>
            <a:endParaRPr lang="en-US" dirty="0" smtClean="0">
              <a:cs typeface="Times New Roman" pitchFamily="18" charset="0"/>
            </a:endParaRPr>
          </a:p>
          <a:p>
            <a:pPr marL="0" indent="0"/>
            <a:r>
              <a:rPr lang="en-US" dirty="0" smtClean="0">
                <a:cs typeface="Times New Roman" pitchFamily="18" charset="0"/>
              </a:rPr>
              <a:t>Therefore to price the mortgage or mortgage-backed security properly, you need to know not just the current interest rate, but the entire past history of rates since the security was issued.</a:t>
            </a:r>
          </a:p>
          <a:p>
            <a:pPr marL="0" indent="0"/>
            <a:endParaRPr lang="en-US" dirty="0" smtClean="0">
              <a:cs typeface="Times New Roman" pitchFamily="18" charset="0"/>
            </a:endParaRPr>
          </a:p>
          <a:p>
            <a:pPr marL="0" indent="0"/>
            <a:r>
              <a:rPr lang="en-US" dirty="0" smtClean="0">
                <a:cs typeface="Times New Roman" pitchFamily="18" charset="0"/>
              </a:rPr>
              <a:t>Path dependence requires </a:t>
            </a:r>
            <a:r>
              <a:rPr lang="en-US" u="sng" dirty="0" smtClean="0">
                <a:cs typeface="Times New Roman" pitchFamily="18" charset="0"/>
              </a:rPr>
              <a:t>simulation methods</a:t>
            </a:r>
            <a:r>
              <a:rPr lang="en-US" dirty="0" smtClean="0">
                <a:cs typeface="Times New Roman" pitchFamily="18" charset="0"/>
              </a:rPr>
              <a:t> (e.g., "</a:t>
            </a:r>
            <a:r>
              <a:rPr lang="en-US" b="1" dirty="0" smtClean="0">
                <a:cs typeface="Times New Roman" pitchFamily="18" charset="0"/>
              </a:rPr>
              <a:t>Monte Carlo simulation"</a:t>
            </a:r>
            <a:r>
              <a:rPr lang="en-US" dirty="0" smtClean="0">
                <a:cs typeface="Times New Roman" pitchFamily="18" charset="0"/>
              </a:rPr>
              <a:t>) to compute theoretical values for mortgage-backed securities.</a:t>
            </a:r>
          </a:p>
          <a:p>
            <a:pPr marL="0" indent="0"/>
            <a:endParaRPr lang="en-US" dirty="0" smtClean="0">
              <a:cs typeface="Times New Roman" pitchFamily="18"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195256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897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897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89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897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89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8979" grpId="0" build="p" bldLvl="2"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4F205BE0-BC47-430E-805A-57F35F6C29AC}" type="slidenum">
              <a:rPr lang="en-US" sz="900"/>
              <a:pPr/>
              <a:t>47</a:t>
            </a:fld>
            <a:endParaRPr lang="en-US" sz="900"/>
          </a:p>
        </p:txBody>
      </p:sp>
      <p:sp>
        <p:nvSpPr>
          <p:cNvPr id="54276" name="Rectangle 2"/>
          <p:cNvSpPr>
            <a:spLocks noGrp="1" noChangeArrowheads="1"/>
          </p:cNvSpPr>
          <p:nvPr>
            <p:ph type="title"/>
          </p:nvPr>
        </p:nvSpPr>
        <p:spPr/>
        <p:txBody>
          <a:bodyPr/>
          <a:lstStyle/>
          <a:p>
            <a:r>
              <a:rPr lang="en-US" dirty="0" smtClean="0"/>
              <a:t>Mortgage-Backed Securities</a:t>
            </a:r>
          </a:p>
        </p:txBody>
      </p:sp>
      <p:sp>
        <p:nvSpPr>
          <p:cNvPr id="641027" name="Rectangle 3"/>
          <p:cNvSpPr>
            <a:spLocks noGrp="1" noChangeArrowheads="1"/>
          </p:cNvSpPr>
          <p:nvPr>
            <p:ph type="body" idx="1"/>
          </p:nvPr>
        </p:nvSpPr>
        <p:spPr>
          <a:xfrm>
            <a:off x="698500" y="838200"/>
            <a:ext cx="7759700" cy="5448300"/>
          </a:xfrm>
        </p:spPr>
        <p:txBody>
          <a:bodyPr/>
          <a:lstStyle/>
          <a:p>
            <a:pPr marL="0" indent="0" algn="ctr"/>
            <a:r>
              <a:rPr lang="en-US" u="sng" dirty="0" smtClean="0">
                <a:cs typeface="Times New Roman" pitchFamily="18" charset="0"/>
              </a:rPr>
              <a:t>Mortgage Loans</a:t>
            </a:r>
          </a:p>
          <a:p>
            <a:pPr marL="0" indent="0"/>
            <a:endParaRPr lang="en-US" sz="1000" dirty="0" smtClean="0">
              <a:cs typeface="Times New Roman" pitchFamily="18" charset="0"/>
            </a:endParaRPr>
          </a:p>
          <a:p>
            <a:pPr marL="0" indent="0"/>
            <a:r>
              <a:rPr lang="en-US" dirty="0" smtClean="0">
                <a:cs typeface="Times New Roman" pitchFamily="18" charset="0"/>
              </a:rPr>
              <a:t>Banks and specialized mortgage lenders make individual mortgage loans.  </a:t>
            </a:r>
          </a:p>
          <a:p>
            <a:pPr lvl="1"/>
            <a:r>
              <a:rPr lang="en-US" dirty="0" smtClean="0">
                <a:cs typeface="Times New Roman" pitchFamily="18" charset="0"/>
              </a:rPr>
              <a:t>Expertise in evaluating property in the local market</a:t>
            </a:r>
          </a:p>
          <a:p>
            <a:pPr lvl="1"/>
            <a:r>
              <a:rPr lang="en-US" dirty="0" smtClean="0">
                <a:cs typeface="Times New Roman" pitchFamily="18" charset="0"/>
              </a:rPr>
              <a:t>Low default risk (usually!), because the house is collateral</a:t>
            </a:r>
          </a:p>
          <a:p>
            <a:pPr lvl="1"/>
            <a:r>
              <a:rPr lang="en-US" dirty="0" smtClean="0">
                <a:cs typeface="Times New Roman" pitchFamily="18" charset="0"/>
              </a:rPr>
              <a:t>High servicing requirements for the loans produce income for the lender (i.e., higher interest rate than on a bond with comparable risk)</a:t>
            </a: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a:p>
            <a:pPr marL="0" indent="0"/>
            <a:endParaRPr lang="en-US" dirty="0" smtClean="0">
              <a:cs typeface="Times New Roman" pitchFamily="18" charset="0"/>
            </a:endParaRPr>
          </a:p>
        </p:txBody>
      </p:sp>
      <p:grpSp>
        <p:nvGrpSpPr>
          <p:cNvPr id="2" name="Group 4"/>
          <p:cNvGrpSpPr>
            <a:grpSpLocks/>
          </p:cNvGrpSpPr>
          <p:nvPr/>
        </p:nvGrpSpPr>
        <p:grpSpPr bwMode="auto">
          <a:xfrm>
            <a:off x="2895600" y="2908300"/>
            <a:ext cx="3124200" cy="2590800"/>
            <a:chOff x="1824" y="1832"/>
            <a:chExt cx="1968" cy="1632"/>
          </a:xfrm>
        </p:grpSpPr>
        <p:sp>
          <p:nvSpPr>
            <p:cNvPr id="54280" name="Oval 5"/>
            <p:cNvSpPr>
              <a:spLocks noChangeArrowheads="1"/>
            </p:cNvSpPr>
            <p:nvPr/>
          </p:nvSpPr>
          <p:spPr bwMode="auto">
            <a:xfrm>
              <a:off x="1824" y="2324"/>
              <a:ext cx="592" cy="408"/>
            </a:xfrm>
            <a:prstGeom prst="ellipse">
              <a:avLst/>
            </a:prstGeom>
            <a:solidFill>
              <a:srgbClr val="FFFFFF"/>
            </a:solidFill>
            <a:ln w="9525">
              <a:solidFill>
                <a:srgbClr val="000000"/>
              </a:solidFill>
              <a:round/>
              <a:headEnd/>
              <a:tailEnd/>
            </a:ln>
          </p:spPr>
          <p:txBody>
            <a:bodyPr/>
            <a:lstStyle/>
            <a:p>
              <a:endParaRPr lang="en-US"/>
            </a:p>
          </p:txBody>
        </p:sp>
        <p:sp>
          <p:nvSpPr>
            <p:cNvPr id="54281" name="Oval 6"/>
            <p:cNvSpPr>
              <a:spLocks noChangeArrowheads="1"/>
            </p:cNvSpPr>
            <p:nvPr/>
          </p:nvSpPr>
          <p:spPr bwMode="auto">
            <a:xfrm>
              <a:off x="1877" y="2933"/>
              <a:ext cx="593" cy="408"/>
            </a:xfrm>
            <a:prstGeom prst="ellipse">
              <a:avLst/>
            </a:prstGeom>
            <a:solidFill>
              <a:srgbClr val="FFFFFF"/>
            </a:solidFill>
            <a:ln w="9525">
              <a:solidFill>
                <a:srgbClr val="000000"/>
              </a:solidFill>
              <a:round/>
              <a:headEnd/>
              <a:tailEnd/>
            </a:ln>
          </p:spPr>
          <p:txBody>
            <a:bodyPr/>
            <a:lstStyle/>
            <a:p>
              <a:endParaRPr lang="en-US"/>
            </a:p>
          </p:txBody>
        </p:sp>
        <p:sp>
          <p:nvSpPr>
            <p:cNvPr id="54282" name="Text Box 7"/>
            <p:cNvSpPr txBox="1">
              <a:spLocks noChangeArrowheads="1"/>
            </p:cNvSpPr>
            <p:nvPr/>
          </p:nvSpPr>
          <p:spPr bwMode="auto">
            <a:xfrm>
              <a:off x="2025" y="3005"/>
              <a:ext cx="501"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4283" name="Text Box 8"/>
            <p:cNvSpPr txBox="1">
              <a:spLocks noChangeArrowheads="1"/>
            </p:cNvSpPr>
            <p:nvPr/>
          </p:nvSpPr>
          <p:spPr bwMode="auto">
            <a:xfrm>
              <a:off x="1954" y="2382"/>
              <a:ext cx="500"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4284" name="Oval 9"/>
            <p:cNvSpPr>
              <a:spLocks noChangeArrowheads="1"/>
            </p:cNvSpPr>
            <p:nvPr/>
          </p:nvSpPr>
          <p:spPr bwMode="auto">
            <a:xfrm>
              <a:off x="2375" y="2568"/>
              <a:ext cx="593" cy="408"/>
            </a:xfrm>
            <a:prstGeom prst="ellipse">
              <a:avLst/>
            </a:prstGeom>
            <a:solidFill>
              <a:srgbClr val="FFFFFF"/>
            </a:solidFill>
            <a:ln w="9525">
              <a:solidFill>
                <a:srgbClr val="000000"/>
              </a:solidFill>
              <a:round/>
              <a:headEnd/>
              <a:tailEnd/>
            </a:ln>
          </p:spPr>
          <p:txBody>
            <a:bodyPr/>
            <a:lstStyle/>
            <a:p>
              <a:endParaRPr lang="en-US"/>
            </a:p>
          </p:txBody>
        </p:sp>
        <p:sp>
          <p:nvSpPr>
            <p:cNvPr id="54285" name="Text Box 10"/>
            <p:cNvSpPr txBox="1">
              <a:spLocks noChangeArrowheads="1"/>
            </p:cNvSpPr>
            <p:nvPr/>
          </p:nvSpPr>
          <p:spPr bwMode="auto">
            <a:xfrm>
              <a:off x="2505" y="2619"/>
              <a:ext cx="501"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4286" name="Oval 11"/>
            <p:cNvSpPr>
              <a:spLocks noChangeArrowheads="1"/>
            </p:cNvSpPr>
            <p:nvPr/>
          </p:nvSpPr>
          <p:spPr bwMode="auto">
            <a:xfrm>
              <a:off x="2541" y="3024"/>
              <a:ext cx="592" cy="408"/>
            </a:xfrm>
            <a:prstGeom prst="ellipse">
              <a:avLst/>
            </a:prstGeom>
            <a:solidFill>
              <a:srgbClr val="FFFFFF"/>
            </a:solidFill>
            <a:ln w="9525">
              <a:solidFill>
                <a:srgbClr val="000000"/>
              </a:solidFill>
              <a:round/>
              <a:headEnd/>
              <a:tailEnd/>
            </a:ln>
          </p:spPr>
          <p:txBody>
            <a:bodyPr/>
            <a:lstStyle/>
            <a:p>
              <a:endParaRPr lang="en-US"/>
            </a:p>
          </p:txBody>
        </p:sp>
        <p:sp>
          <p:nvSpPr>
            <p:cNvPr id="54287" name="Text Box 12"/>
            <p:cNvSpPr txBox="1">
              <a:spLocks noChangeArrowheads="1"/>
            </p:cNvSpPr>
            <p:nvPr/>
          </p:nvSpPr>
          <p:spPr bwMode="auto">
            <a:xfrm>
              <a:off x="2687" y="3067"/>
              <a:ext cx="500"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4288" name="Oval 13"/>
            <p:cNvSpPr>
              <a:spLocks noChangeArrowheads="1"/>
            </p:cNvSpPr>
            <p:nvPr/>
          </p:nvSpPr>
          <p:spPr bwMode="auto">
            <a:xfrm>
              <a:off x="2490" y="2146"/>
              <a:ext cx="592" cy="408"/>
            </a:xfrm>
            <a:prstGeom prst="ellipse">
              <a:avLst/>
            </a:prstGeom>
            <a:solidFill>
              <a:srgbClr val="FFFFFF"/>
            </a:solidFill>
            <a:ln w="9525">
              <a:solidFill>
                <a:srgbClr val="000000"/>
              </a:solidFill>
              <a:round/>
              <a:headEnd/>
              <a:tailEnd/>
            </a:ln>
          </p:spPr>
          <p:txBody>
            <a:bodyPr/>
            <a:lstStyle/>
            <a:p>
              <a:endParaRPr lang="en-US"/>
            </a:p>
          </p:txBody>
        </p:sp>
        <p:sp>
          <p:nvSpPr>
            <p:cNvPr id="54289" name="Text Box 14"/>
            <p:cNvSpPr txBox="1">
              <a:spLocks noChangeArrowheads="1"/>
            </p:cNvSpPr>
            <p:nvPr/>
          </p:nvSpPr>
          <p:spPr bwMode="auto">
            <a:xfrm>
              <a:off x="2628" y="2189"/>
              <a:ext cx="500"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4290" name="Oval 15"/>
            <p:cNvSpPr>
              <a:spLocks noChangeArrowheads="1"/>
            </p:cNvSpPr>
            <p:nvPr/>
          </p:nvSpPr>
          <p:spPr bwMode="auto">
            <a:xfrm>
              <a:off x="3011" y="2477"/>
              <a:ext cx="592" cy="408"/>
            </a:xfrm>
            <a:prstGeom prst="ellipse">
              <a:avLst/>
            </a:prstGeom>
            <a:solidFill>
              <a:srgbClr val="FFFFFF"/>
            </a:solidFill>
            <a:ln w="9525">
              <a:solidFill>
                <a:srgbClr val="000000"/>
              </a:solidFill>
              <a:round/>
              <a:headEnd/>
              <a:tailEnd/>
            </a:ln>
          </p:spPr>
          <p:txBody>
            <a:bodyPr/>
            <a:lstStyle/>
            <a:p>
              <a:endParaRPr lang="en-US"/>
            </a:p>
          </p:txBody>
        </p:sp>
        <p:sp>
          <p:nvSpPr>
            <p:cNvPr id="54291" name="Text Box 16"/>
            <p:cNvSpPr txBox="1">
              <a:spLocks noChangeArrowheads="1"/>
            </p:cNvSpPr>
            <p:nvPr/>
          </p:nvSpPr>
          <p:spPr bwMode="auto">
            <a:xfrm>
              <a:off x="3149" y="2543"/>
              <a:ext cx="500"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4292" name="Text Box 17"/>
            <p:cNvSpPr txBox="1">
              <a:spLocks noChangeArrowheads="1"/>
            </p:cNvSpPr>
            <p:nvPr/>
          </p:nvSpPr>
          <p:spPr bwMode="auto">
            <a:xfrm>
              <a:off x="1964" y="1832"/>
              <a:ext cx="1828" cy="2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b="1"/>
                <a:t>Individual Mortgage Loans</a:t>
              </a:r>
            </a:p>
          </p:txBody>
        </p:sp>
      </p:grpSp>
      <p:sp>
        <p:nvSpPr>
          <p:cNvPr id="641042" name="Text Box 18"/>
          <p:cNvSpPr txBox="1">
            <a:spLocks noChangeArrowheads="1"/>
          </p:cNvSpPr>
          <p:nvPr/>
        </p:nvSpPr>
        <p:spPr bwMode="auto">
          <a:xfrm>
            <a:off x="711200" y="5829300"/>
            <a:ext cx="779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spcBef>
                <a:spcPct val="20000"/>
              </a:spcBef>
            </a:pPr>
            <a:r>
              <a:rPr lang="en-US" sz="1800">
                <a:cs typeface="Times New Roman" pitchFamily="18" charset="0"/>
              </a:rPr>
              <a:t>But mortgage loans are illiquid and prepayment risk is hard to manage well.</a:t>
            </a:r>
            <a:endParaRPr lang="en-US" sz="2400"/>
          </a:p>
        </p:txBody>
      </p:sp>
      <p:sp>
        <p:nvSpPr>
          <p:cNvPr id="21"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995809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102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102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102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102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10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7" grpId="0" build="p" bldLvl="2" autoUpdateAnimBg="0"/>
      <p:bldP spid="641042"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CB214F9-21CF-4DE5-B208-45A40625B266}" type="slidenum">
              <a:rPr lang="en-US" sz="900"/>
              <a:pPr/>
              <a:t>48</a:t>
            </a:fld>
            <a:endParaRPr lang="en-US" sz="900"/>
          </a:p>
        </p:txBody>
      </p:sp>
      <p:sp>
        <p:nvSpPr>
          <p:cNvPr id="55300" name="Rectangle 2"/>
          <p:cNvSpPr>
            <a:spLocks noGrp="1" noChangeArrowheads="1"/>
          </p:cNvSpPr>
          <p:nvPr>
            <p:ph type="title"/>
          </p:nvPr>
        </p:nvSpPr>
        <p:spPr/>
        <p:txBody>
          <a:bodyPr/>
          <a:lstStyle/>
          <a:p>
            <a:r>
              <a:rPr lang="en-US" dirty="0"/>
              <a:t>Mortgage-Backed Securities</a:t>
            </a:r>
            <a:endParaRPr lang="en-US" dirty="0" smtClean="0"/>
          </a:p>
        </p:txBody>
      </p:sp>
      <p:sp>
        <p:nvSpPr>
          <p:cNvPr id="830467" name="Rectangle 3"/>
          <p:cNvSpPr>
            <a:spLocks noGrp="1" noChangeArrowheads="1"/>
          </p:cNvSpPr>
          <p:nvPr>
            <p:ph type="body" idx="1"/>
          </p:nvPr>
        </p:nvSpPr>
        <p:spPr/>
        <p:txBody>
          <a:bodyPr/>
          <a:lstStyle/>
          <a:p>
            <a:pPr marL="0" indent="0" algn="ctr">
              <a:lnSpc>
                <a:spcPct val="90000"/>
              </a:lnSpc>
            </a:pPr>
            <a:r>
              <a:rPr lang="en-US" u="sng" dirty="0" smtClean="0">
                <a:cs typeface="Times New Roman" pitchFamily="18" charset="0"/>
              </a:rPr>
              <a:t>Mortgage Pass-</a:t>
            </a:r>
            <a:r>
              <a:rPr lang="en-US" u="sng" dirty="0" err="1" smtClean="0">
                <a:cs typeface="Times New Roman" pitchFamily="18" charset="0"/>
              </a:rPr>
              <a:t>Throughs</a:t>
            </a:r>
            <a:endParaRPr lang="en-US" u="sng" dirty="0" smtClean="0">
              <a:cs typeface="Times New Roman" pitchFamily="18" charset="0"/>
            </a:endParaRP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Following the "Credit Crunch" of 1966, the Government National Mortgage Association (GNMA, known as "</a:t>
            </a:r>
            <a:r>
              <a:rPr lang="en-US" sz="1600" dirty="0" err="1" smtClean="0">
                <a:cs typeface="Times New Roman" pitchFamily="18" charset="0"/>
              </a:rPr>
              <a:t>Ginnie</a:t>
            </a:r>
            <a:r>
              <a:rPr lang="en-US" sz="1600" dirty="0" smtClean="0">
                <a:cs typeface="Times New Roman" pitchFamily="18" charset="0"/>
              </a:rPr>
              <a:t> Mae") was created in 1970 to provide a new mechanism for financing mortgage loans.  </a:t>
            </a:r>
          </a:p>
          <a:p>
            <a:pPr lvl="1">
              <a:lnSpc>
                <a:spcPct val="90000"/>
              </a:lnSpc>
            </a:pPr>
            <a:r>
              <a:rPr lang="en-US" dirty="0" smtClean="0">
                <a:cs typeface="Times New Roman" pitchFamily="18" charset="0"/>
              </a:rPr>
              <a:t>The new financing idea is known as </a:t>
            </a:r>
            <a:r>
              <a:rPr lang="en-US" b="1" dirty="0" smtClean="0">
                <a:cs typeface="Times New Roman" pitchFamily="18" charset="0"/>
              </a:rPr>
              <a:t>securitization</a:t>
            </a:r>
            <a:r>
              <a:rPr lang="en-US" dirty="0" smtClean="0">
                <a:cs typeface="Times New Roman" pitchFamily="18" charset="0"/>
              </a:rPr>
              <a:t>.</a:t>
            </a:r>
          </a:p>
          <a:p>
            <a:pPr lvl="1">
              <a:lnSpc>
                <a:spcPct val="90000"/>
              </a:lnSpc>
            </a:pPr>
            <a:r>
              <a:rPr lang="en-US" dirty="0" smtClean="0">
                <a:cs typeface="Times New Roman" pitchFamily="18" charset="0"/>
              </a:rPr>
              <a:t>The new financial instrument was the </a:t>
            </a:r>
            <a:r>
              <a:rPr lang="en-US" b="1" dirty="0" smtClean="0">
                <a:cs typeface="Times New Roman" pitchFamily="18" charset="0"/>
              </a:rPr>
              <a:t>mortgage pass-through</a:t>
            </a:r>
            <a:r>
              <a:rPr lang="en-US" dirty="0" smtClean="0">
                <a:cs typeface="Times New Roman" pitchFamily="18" charset="0"/>
              </a:rPr>
              <a:t> security.</a:t>
            </a:r>
          </a:p>
          <a:p>
            <a:pPr marL="0" indent="0">
              <a:lnSpc>
                <a:spcPct val="90000"/>
              </a:lnSpc>
            </a:pPr>
            <a:endParaRPr lang="en-US" sz="1600" dirty="0" smtClean="0">
              <a:cs typeface="Times New Roman" pitchFamily="18" charset="0"/>
            </a:endParaRPr>
          </a:p>
          <a:p>
            <a:pPr marL="0" indent="0">
              <a:lnSpc>
                <a:spcPct val="90000"/>
              </a:lnSpc>
              <a:spcBef>
                <a:spcPct val="0"/>
              </a:spcBef>
            </a:pPr>
            <a:r>
              <a:rPr lang="en-US" sz="1600" dirty="0" smtClean="0">
                <a:cs typeface="Times New Roman" pitchFamily="18" charset="0"/>
              </a:rPr>
              <a:t>Mortgage lenders "originate" loans (they set them up).  Once a number of similar mortgage loans have been made, they are bundled together into a mortgage pool and GNMA pass-through securities are issued and sold in the securities market.</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A mortgage pass-through is similar to a bond.  Each month, as the homeowners make their mortgage payments, </a:t>
            </a:r>
          </a:p>
          <a:p>
            <a:pPr lvl="1">
              <a:lnSpc>
                <a:spcPct val="90000"/>
              </a:lnSpc>
            </a:pPr>
            <a:r>
              <a:rPr lang="en-US" dirty="0" smtClean="0">
                <a:cs typeface="Times New Roman" pitchFamily="18" charset="0"/>
              </a:rPr>
              <a:t>the originating bank retains a fee for servicing the loan</a:t>
            </a:r>
          </a:p>
          <a:p>
            <a:pPr lvl="1">
              <a:lnSpc>
                <a:spcPct val="90000"/>
              </a:lnSpc>
            </a:pPr>
            <a:r>
              <a:rPr lang="en-US" dirty="0" smtClean="0">
                <a:cs typeface="Times New Roman" pitchFamily="18" charset="0"/>
              </a:rPr>
              <a:t>the rest of the funds are passed through to the holders of the pass-through securities</a:t>
            </a:r>
          </a:p>
          <a:p>
            <a:pPr lvl="1">
              <a:lnSpc>
                <a:spcPct val="90000"/>
              </a:lnSpc>
            </a:pPr>
            <a:r>
              <a:rPr lang="en-US" dirty="0" smtClean="0">
                <a:cs typeface="Times New Roman" pitchFamily="18" charset="0"/>
              </a:rPr>
              <a:t>to be eligible for inclusion in a GNMA pool, a mortgage loan must be insured by the government (e.g., the Veteran's Administration).  There is no risk to the lender from a borrower default. </a:t>
            </a:r>
          </a:p>
          <a:p>
            <a:pPr lvl="1">
              <a:lnSpc>
                <a:spcPct val="90000"/>
              </a:lnSpc>
            </a:pPr>
            <a:r>
              <a:rPr lang="en-US" dirty="0" smtClean="0">
                <a:cs typeface="Times New Roman" pitchFamily="18" charset="0"/>
              </a:rPr>
              <a:t>prepayments of principal from loans paid off early by borrowers or from government payoffs of defaulted loans are also passed through.  This makes monthly cash flow irregular and hard to predict.</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325855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046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046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046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046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30467">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30467">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30467">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30467">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83046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bldLvl="2"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4D9DCD72-0334-43DF-B9F3-511D5C065923}" type="slidenum">
              <a:rPr lang="en-US" sz="900"/>
              <a:pPr/>
              <a:t>49</a:t>
            </a:fld>
            <a:endParaRPr lang="en-US" sz="900"/>
          </a:p>
        </p:txBody>
      </p:sp>
      <p:sp>
        <p:nvSpPr>
          <p:cNvPr id="56324" name="Rectangle 2"/>
          <p:cNvSpPr>
            <a:spLocks noChangeArrowheads="1"/>
          </p:cNvSpPr>
          <p:nvPr/>
        </p:nvSpPr>
        <p:spPr bwMode="auto">
          <a:xfrm>
            <a:off x="1806575" y="1993900"/>
            <a:ext cx="2473325" cy="1778000"/>
          </a:xfrm>
          <a:prstGeom prst="rect">
            <a:avLst/>
          </a:prstGeom>
          <a:solidFill>
            <a:srgbClr val="FFFFFF"/>
          </a:solidFill>
          <a:ln w="9525">
            <a:solidFill>
              <a:srgbClr val="000000"/>
            </a:solidFill>
            <a:miter lim="800000"/>
            <a:headEnd/>
            <a:tailEnd/>
          </a:ln>
        </p:spPr>
        <p:txBody>
          <a:bodyPr/>
          <a:lstStyle/>
          <a:p>
            <a:endParaRPr lang="en-US"/>
          </a:p>
        </p:txBody>
      </p:sp>
      <p:sp>
        <p:nvSpPr>
          <p:cNvPr id="56325" name="Text Box 3"/>
          <p:cNvSpPr txBox="1">
            <a:spLocks noChangeArrowheads="1"/>
          </p:cNvSpPr>
          <p:nvPr/>
        </p:nvSpPr>
        <p:spPr bwMode="auto">
          <a:xfrm>
            <a:off x="2438400" y="1600200"/>
            <a:ext cx="1371600" cy="330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b="1"/>
              <a:t>Mortgage Pool</a:t>
            </a:r>
          </a:p>
        </p:txBody>
      </p:sp>
      <p:sp>
        <p:nvSpPr>
          <p:cNvPr id="56326" name="Rectangle 4"/>
          <p:cNvSpPr>
            <a:spLocks noGrp="1" noChangeArrowheads="1"/>
          </p:cNvSpPr>
          <p:nvPr>
            <p:ph type="title"/>
          </p:nvPr>
        </p:nvSpPr>
        <p:spPr/>
        <p:txBody>
          <a:bodyPr/>
          <a:lstStyle/>
          <a:p>
            <a:r>
              <a:rPr lang="en-US" dirty="0"/>
              <a:t>Mortgage-Backed Securities</a:t>
            </a:r>
            <a:endParaRPr lang="en-US" dirty="0" smtClean="0"/>
          </a:p>
        </p:txBody>
      </p:sp>
      <p:sp>
        <p:nvSpPr>
          <p:cNvPr id="831493" name="Rectangle 5"/>
          <p:cNvSpPr>
            <a:spLocks noGrp="1" noChangeArrowheads="1"/>
          </p:cNvSpPr>
          <p:nvPr>
            <p:ph type="body" idx="1"/>
          </p:nvPr>
        </p:nvSpPr>
        <p:spPr>
          <a:xfrm>
            <a:off x="685800" y="911225"/>
            <a:ext cx="7772400" cy="5264150"/>
          </a:xfrm>
        </p:spPr>
        <p:txBody>
          <a:bodyPr/>
          <a:lstStyle/>
          <a:p>
            <a:pPr marL="0" indent="0" algn="ctr">
              <a:lnSpc>
                <a:spcPct val="90000"/>
              </a:lnSpc>
            </a:pPr>
            <a:r>
              <a:rPr lang="en-US" u="sng" dirty="0" smtClean="0">
                <a:cs typeface="Times New Roman" pitchFamily="18" charset="0"/>
              </a:rPr>
              <a:t>Mortgage Pass-</a:t>
            </a:r>
            <a:r>
              <a:rPr lang="en-US" u="sng" dirty="0" err="1" smtClean="0">
                <a:cs typeface="Times New Roman" pitchFamily="18" charset="0"/>
              </a:rPr>
              <a:t>Throughs</a:t>
            </a:r>
            <a:endParaRPr lang="en-US" u="sng"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b="1" dirty="0" smtClean="0">
              <a:cs typeface="Times New Roman" pitchFamily="18" charset="0"/>
            </a:endParaRP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The GNMA pass-through revolutionized the mortgage market.  Funding of home loans no longer depended on the ability of savings banks and S&amp;Ls (savings and loan institutions) to attract deposits: funds could be obtained as needed in the bond market.</a:t>
            </a:r>
          </a:p>
          <a:p>
            <a:pPr marL="0" indent="0">
              <a:lnSpc>
                <a:spcPct val="90000"/>
              </a:lnSpc>
            </a:pPr>
            <a:endParaRPr lang="en-US" sz="1400" dirty="0" smtClean="0">
              <a:cs typeface="Times New Roman" pitchFamily="18" charset="0"/>
            </a:endParaRPr>
          </a:p>
          <a:p>
            <a:pPr marL="0" indent="0">
              <a:lnSpc>
                <a:spcPct val="90000"/>
              </a:lnSpc>
            </a:pPr>
            <a:r>
              <a:rPr lang="en-US" sz="1600" dirty="0" smtClean="0">
                <a:cs typeface="Times New Roman" pitchFamily="18" charset="0"/>
              </a:rPr>
              <a:t>But prepayments still create substantial risk for the investor.  </a:t>
            </a:r>
          </a:p>
          <a:p>
            <a:pPr lvl="1">
              <a:lnSpc>
                <a:spcPct val="90000"/>
              </a:lnSpc>
            </a:pPr>
            <a:r>
              <a:rPr lang="en-US" sz="1400" dirty="0" smtClean="0">
                <a:cs typeface="Times New Roman" pitchFamily="18" charset="0"/>
              </a:rPr>
              <a:t>Cash flows are less predictable than with regular bonds</a:t>
            </a:r>
          </a:p>
          <a:p>
            <a:pPr lvl="1">
              <a:lnSpc>
                <a:spcPct val="90000"/>
              </a:lnSpc>
            </a:pPr>
            <a:r>
              <a:rPr lang="en-US" sz="1400" dirty="0" smtClean="0">
                <a:cs typeface="Times New Roman" pitchFamily="18" charset="0"/>
              </a:rPr>
              <a:t>Prepayments increase when interest rates at which the funds can be reinvested are low, to the disadvantage of the lender</a:t>
            </a:r>
          </a:p>
        </p:txBody>
      </p:sp>
      <p:sp>
        <p:nvSpPr>
          <p:cNvPr id="56328" name="Oval 6"/>
          <p:cNvSpPr>
            <a:spLocks noChangeArrowheads="1"/>
          </p:cNvSpPr>
          <p:nvPr/>
        </p:nvSpPr>
        <p:spPr bwMode="auto">
          <a:xfrm>
            <a:off x="1933575" y="2374900"/>
            <a:ext cx="739775" cy="482600"/>
          </a:xfrm>
          <a:prstGeom prst="ellipse">
            <a:avLst/>
          </a:prstGeom>
          <a:solidFill>
            <a:srgbClr val="FFFFFF"/>
          </a:solidFill>
          <a:ln w="9525">
            <a:solidFill>
              <a:srgbClr val="000000"/>
            </a:solidFill>
            <a:round/>
            <a:headEnd/>
            <a:tailEnd/>
          </a:ln>
        </p:spPr>
        <p:txBody>
          <a:bodyPr/>
          <a:lstStyle/>
          <a:p>
            <a:endParaRPr lang="en-US"/>
          </a:p>
        </p:txBody>
      </p:sp>
      <p:sp>
        <p:nvSpPr>
          <p:cNvPr id="56329" name="Oval 7"/>
          <p:cNvSpPr>
            <a:spLocks noChangeArrowheads="1"/>
          </p:cNvSpPr>
          <p:nvPr/>
        </p:nvSpPr>
        <p:spPr bwMode="auto">
          <a:xfrm>
            <a:off x="2011363" y="3086100"/>
            <a:ext cx="738187" cy="482600"/>
          </a:xfrm>
          <a:prstGeom prst="ellipse">
            <a:avLst/>
          </a:prstGeom>
          <a:solidFill>
            <a:srgbClr val="FFFFFF"/>
          </a:solidFill>
          <a:ln w="9525">
            <a:solidFill>
              <a:srgbClr val="000000"/>
            </a:solidFill>
            <a:round/>
            <a:headEnd/>
            <a:tailEnd/>
          </a:ln>
        </p:spPr>
        <p:txBody>
          <a:bodyPr/>
          <a:lstStyle/>
          <a:p>
            <a:endParaRPr lang="en-US"/>
          </a:p>
        </p:txBody>
      </p:sp>
      <p:sp>
        <p:nvSpPr>
          <p:cNvPr id="56330" name="Text Box 8"/>
          <p:cNvSpPr txBox="1">
            <a:spLocks noChangeArrowheads="1"/>
          </p:cNvSpPr>
          <p:nvPr/>
        </p:nvSpPr>
        <p:spPr bwMode="auto">
          <a:xfrm>
            <a:off x="2125663" y="3124200"/>
            <a:ext cx="6238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6331" name="Text Box 9"/>
          <p:cNvSpPr txBox="1">
            <a:spLocks noChangeArrowheads="1"/>
          </p:cNvSpPr>
          <p:nvPr/>
        </p:nvSpPr>
        <p:spPr bwMode="auto">
          <a:xfrm>
            <a:off x="2036763" y="2387600"/>
            <a:ext cx="6238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6332" name="Oval 10"/>
          <p:cNvSpPr>
            <a:spLocks noChangeArrowheads="1"/>
          </p:cNvSpPr>
          <p:nvPr/>
        </p:nvSpPr>
        <p:spPr bwMode="auto">
          <a:xfrm>
            <a:off x="2622550" y="2654300"/>
            <a:ext cx="739775" cy="482600"/>
          </a:xfrm>
          <a:prstGeom prst="ellipse">
            <a:avLst/>
          </a:prstGeom>
          <a:solidFill>
            <a:srgbClr val="FFFFFF"/>
          </a:solidFill>
          <a:ln w="9525">
            <a:solidFill>
              <a:srgbClr val="000000"/>
            </a:solidFill>
            <a:round/>
            <a:headEnd/>
            <a:tailEnd/>
          </a:ln>
        </p:spPr>
        <p:txBody>
          <a:bodyPr/>
          <a:lstStyle/>
          <a:p>
            <a:endParaRPr lang="en-US"/>
          </a:p>
        </p:txBody>
      </p:sp>
      <p:sp>
        <p:nvSpPr>
          <p:cNvPr id="56333" name="Text Box 11"/>
          <p:cNvSpPr txBox="1">
            <a:spLocks noChangeArrowheads="1"/>
          </p:cNvSpPr>
          <p:nvPr/>
        </p:nvSpPr>
        <p:spPr bwMode="auto">
          <a:xfrm>
            <a:off x="2724150" y="2667000"/>
            <a:ext cx="625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6334" name="Oval 12"/>
          <p:cNvSpPr>
            <a:spLocks noChangeArrowheads="1"/>
          </p:cNvSpPr>
          <p:nvPr/>
        </p:nvSpPr>
        <p:spPr bwMode="auto">
          <a:xfrm>
            <a:off x="2840038" y="3175000"/>
            <a:ext cx="739775" cy="482600"/>
          </a:xfrm>
          <a:prstGeom prst="ellipse">
            <a:avLst/>
          </a:prstGeom>
          <a:solidFill>
            <a:srgbClr val="FFFFFF"/>
          </a:solidFill>
          <a:ln w="9525">
            <a:solidFill>
              <a:srgbClr val="000000"/>
            </a:solidFill>
            <a:round/>
            <a:headEnd/>
            <a:tailEnd/>
          </a:ln>
        </p:spPr>
        <p:txBody>
          <a:bodyPr/>
          <a:lstStyle/>
          <a:p>
            <a:endParaRPr lang="en-US"/>
          </a:p>
        </p:txBody>
      </p:sp>
      <p:sp>
        <p:nvSpPr>
          <p:cNvPr id="56335" name="Text Box 13"/>
          <p:cNvSpPr txBox="1">
            <a:spLocks noChangeArrowheads="1"/>
          </p:cNvSpPr>
          <p:nvPr/>
        </p:nvSpPr>
        <p:spPr bwMode="auto">
          <a:xfrm>
            <a:off x="2941638" y="3187700"/>
            <a:ext cx="625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6336" name="Oval 14"/>
          <p:cNvSpPr>
            <a:spLocks noChangeArrowheads="1"/>
          </p:cNvSpPr>
          <p:nvPr/>
        </p:nvSpPr>
        <p:spPr bwMode="auto">
          <a:xfrm>
            <a:off x="2774950" y="2146300"/>
            <a:ext cx="739775" cy="482600"/>
          </a:xfrm>
          <a:prstGeom prst="ellipse">
            <a:avLst/>
          </a:prstGeom>
          <a:solidFill>
            <a:srgbClr val="FFFFFF"/>
          </a:solidFill>
          <a:ln w="9525">
            <a:solidFill>
              <a:srgbClr val="000000"/>
            </a:solidFill>
            <a:round/>
            <a:headEnd/>
            <a:tailEnd/>
          </a:ln>
        </p:spPr>
        <p:txBody>
          <a:bodyPr/>
          <a:lstStyle/>
          <a:p>
            <a:endParaRPr lang="en-US"/>
          </a:p>
        </p:txBody>
      </p:sp>
      <p:sp>
        <p:nvSpPr>
          <p:cNvPr id="56337" name="Text Box 15"/>
          <p:cNvSpPr txBox="1">
            <a:spLocks noChangeArrowheads="1"/>
          </p:cNvSpPr>
          <p:nvPr/>
        </p:nvSpPr>
        <p:spPr bwMode="auto">
          <a:xfrm>
            <a:off x="2878138" y="2159000"/>
            <a:ext cx="6238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6338" name="Oval 16"/>
          <p:cNvSpPr>
            <a:spLocks noChangeArrowheads="1"/>
          </p:cNvSpPr>
          <p:nvPr/>
        </p:nvSpPr>
        <p:spPr bwMode="auto">
          <a:xfrm>
            <a:off x="3425825" y="2565400"/>
            <a:ext cx="739775" cy="482600"/>
          </a:xfrm>
          <a:prstGeom prst="ellipse">
            <a:avLst/>
          </a:prstGeom>
          <a:solidFill>
            <a:srgbClr val="FFFFFF"/>
          </a:solidFill>
          <a:ln w="9525">
            <a:solidFill>
              <a:srgbClr val="000000"/>
            </a:solidFill>
            <a:round/>
            <a:headEnd/>
            <a:tailEnd/>
          </a:ln>
        </p:spPr>
        <p:txBody>
          <a:bodyPr/>
          <a:lstStyle/>
          <a:p>
            <a:endParaRPr lang="en-US"/>
          </a:p>
        </p:txBody>
      </p:sp>
      <p:sp>
        <p:nvSpPr>
          <p:cNvPr id="56339" name="Text Box 17"/>
          <p:cNvSpPr txBox="1">
            <a:spLocks noChangeArrowheads="1"/>
          </p:cNvSpPr>
          <p:nvPr/>
        </p:nvSpPr>
        <p:spPr bwMode="auto">
          <a:xfrm>
            <a:off x="3527425" y="2578100"/>
            <a:ext cx="625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6340" name="Text Box 18"/>
          <p:cNvSpPr txBox="1">
            <a:spLocks noChangeArrowheads="1"/>
          </p:cNvSpPr>
          <p:nvPr/>
        </p:nvSpPr>
        <p:spPr bwMode="auto">
          <a:xfrm>
            <a:off x="6172200" y="1981200"/>
            <a:ext cx="1520825" cy="385763"/>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pass-through security</a:t>
            </a:r>
          </a:p>
        </p:txBody>
      </p:sp>
      <p:grpSp>
        <p:nvGrpSpPr>
          <p:cNvPr id="56341" name="Group 19"/>
          <p:cNvGrpSpPr>
            <a:grpSpLocks/>
          </p:cNvGrpSpPr>
          <p:nvPr/>
        </p:nvGrpSpPr>
        <p:grpSpPr bwMode="auto">
          <a:xfrm>
            <a:off x="4267200" y="2187575"/>
            <a:ext cx="1871663" cy="1428750"/>
            <a:chOff x="2696" y="1392"/>
            <a:chExt cx="1109" cy="888"/>
          </a:xfrm>
        </p:grpSpPr>
        <p:sp>
          <p:nvSpPr>
            <p:cNvPr id="56346" name="Line 20"/>
            <p:cNvSpPr>
              <a:spLocks noChangeShapeType="1"/>
            </p:cNvSpPr>
            <p:nvPr/>
          </p:nvSpPr>
          <p:spPr bwMode="auto">
            <a:xfrm flipV="1">
              <a:off x="2696" y="1392"/>
              <a:ext cx="1085" cy="39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7" name="Line 21"/>
            <p:cNvSpPr>
              <a:spLocks noChangeShapeType="1"/>
            </p:cNvSpPr>
            <p:nvPr/>
          </p:nvSpPr>
          <p:spPr bwMode="auto">
            <a:xfrm flipV="1">
              <a:off x="2696" y="1680"/>
              <a:ext cx="1093" cy="10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8" name="Line 22"/>
            <p:cNvSpPr>
              <a:spLocks noChangeShapeType="1"/>
            </p:cNvSpPr>
            <p:nvPr/>
          </p:nvSpPr>
          <p:spPr bwMode="auto">
            <a:xfrm>
              <a:off x="2696" y="1784"/>
              <a:ext cx="1101" cy="20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9" name="Line 23"/>
            <p:cNvSpPr>
              <a:spLocks noChangeShapeType="1"/>
            </p:cNvSpPr>
            <p:nvPr/>
          </p:nvSpPr>
          <p:spPr bwMode="auto">
            <a:xfrm>
              <a:off x="2696" y="1784"/>
              <a:ext cx="1109" cy="49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56342" name="Text Box 24"/>
          <p:cNvSpPr txBox="1">
            <a:spLocks noChangeArrowheads="1"/>
          </p:cNvSpPr>
          <p:nvPr/>
        </p:nvSpPr>
        <p:spPr bwMode="auto">
          <a:xfrm>
            <a:off x="4800600" y="1295400"/>
            <a:ext cx="3657600" cy="546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dirty="0"/>
              <a:t>Cash flows from the mortgage pool are allocated </a:t>
            </a:r>
            <a:r>
              <a:rPr lang="en-US" sz="1400" dirty="0" smtClean="0"/>
              <a:t>proportionally </a:t>
            </a:r>
            <a:r>
              <a:rPr lang="en-US" sz="1400" dirty="0"/>
              <a:t>to the </a:t>
            </a:r>
            <a:r>
              <a:rPr lang="en-US" sz="1400" b="1" dirty="0"/>
              <a:t>pass-through securities</a:t>
            </a:r>
            <a:endParaRPr lang="en-US" sz="1400" dirty="0"/>
          </a:p>
        </p:txBody>
      </p:sp>
      <p:sp>
        <p:nvSpPr>
          <p:cNvPr id="56343" name="Text Box 25"/>
          <p:cNvSpPr txBox="1">
            <a:spLocks noChangeArrowheads="1"/>
          </p:cNvSpPr>
          <p:nvPr/>
        </p:nvSpPr>
        <p:spPr bwMode="auto">
          <a:xfrm>
            <a:off x="6169025" y="2438400"/>
            <a:ext cx="1520825" cy="385763"/>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pass-through security</a:t>
            </a:r>
          </a:p>
        </p:txBody>
      </p:sp>
      <p:sp>
        <p:nvSpPr>
          <p:cNvPr id="56344" name="Text Box 26"/>
          <p:cNvSpPr txBox="1">
            <a:spLocks noChangeArrowheads="1"/>
          </p:cNvSpPr>
          <p:nvPr/>
        </p:nvSpPr>
        <p:spPr bwMode="auto">
          <a:xfrm>
            <a:off x="6169025" y="2895600"/>
            <a:ext cx="1520825" cy="385763"/>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pass-through security</a:t>
            </a:r>
          </a:p>
        </p:txBody>
      </p:sp>
      <p:sp>
        <p:nvSpPr>
          <p:cNvPr id="56345" name="Text Box 27"/>
          <p:cNvSpPr txBox="1">
            <a:spLocks noChangeArrowheads="1"/>
          </p:cNvSpPr>
          <p:nvPr/>
        </p:nvSpPr>
        <p:spPr bwMode="auto">
          <a:xfrm>
            <a:off x="6169025" y="3352800"/>
            <a:ext cx="1520825" cy="385763"/>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pass-through security</a:t>
            </a:r>
          </a:p>
        </p:txBody>
      </p:sp>
      <p:sp>
        <p:nvSpPr>
          <p:cNvPr id="30"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528972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1493">
                                            <p:txEl>
                                              <p:pRg st="12" end="1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1493">
                                            <p:txEl>
                                              <p:pRg st="14" end="1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1493">
                                            <p:txEl>
                                              <p:pRg st="15" end="1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149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493" grpId="0" build="p" bldLvl="2"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8832B137-C2A8-4138-894E-4F40B9FDAD33}" type="slidenum">
              <a:rPr lang="en-US" sz="900"/>
              <a:pPr/>
              <a:t>50</a:t>
            </a:fld>
            <a:endParaRPr lang="en-US" sz="900"/>
          </a:p>
        </p:txBody>
      </p:sp>
      <p:sp>
        <p:nvSpPr>
          <p:cNvPr id="57348" name="Rectangle 2"/>
          <p:cNvSpPr>
            <a:spLocks noGrp="1" noChangeArrowheads="1"/>
          </p:cNvSpPr>
          <p:nvPr>
            <p:ph type="title"/>
          </p:nvPr>
        </p:nvSpPr>
        <p:spPr/>
        <p:txBody>
          <a:bodyPr/>
          <a:lstStyle/>
          <a:p>
            <a:r>
              <a:rPr lang="en-US" dirty="0"/>
              <a:t>Mortgage-Backed Securities</a:t>
            </a:r>
            <a:endParaRPr lang="en-US" dirty="0" smtClean="0"/>
          </a:p>
        </p:txBody>
      </p:sp>
      <p:sp>
        <p:nvSpPr>
          <p:cNvPr id="719875" name="Rectangle 3"/>
          <p:cNvSpPr>
            <a:spLocks noGrp="1" noChangeArrowheads="1"/>
          </p:cNvSpPr>
          <p:nvPr>
            <p:ph type="body" idx="1"/>
          </p:nvPr>
        </p:nvSpPr>
        <p:spPr/>
        <p:txBody>
          <a:bodyPr/>
          <a:lstStyle/>
          <a:p>
            <a:pPr marL="0" indent="0" algn="ctr"/>
            <a:r>
              <a:rPr lang="en-US" u="sng" dirty="0" smtClean="0">
                <a:cs typeface="Times New Roman" pitchFamily="18" charset="0"/>
              </a:rPr>
              <a:t>Collateralized Mortgage Obligations (CMOs)</a:t>
            </a:r>
          </a:p>
          <a:p>
            <a:pPr marL="0" indent="0"/>
            <a:r>
              <a:rPr lang="en-US" sz="1600" dirty="0" smtClean="0">
                <a:cs typeface="Times New Roman" pitchFamily="18" charset="0"/>
              </a:rPr>
              <a:t>Before long further innovations were introduced. More complex structures called CMOs were introduced, with different "</a:t>
            </a:r>
            <a:r>
              <a:rPr lang="en-US" sz="1600" b="1" dirty="0" smtClean="0">
                <a:cs typeface="Times New Roman" pitchFamily="18" charset="0"/>
              </a:rPr>
              <a:t>tranches</a:t>
            </a:r>
            <a:r>
              <a:rPr lang="en-US" sz="1600" dirty="0" smtClean="0">
                <a:cs typeface="Times New Roman" pitchFamily="18" charset="0"/>
              </a:rPr>
              <a:t>" (French for "slice") of securities.  </a:t>
            </a:r>
          </a:p>
          <a:p>
            <a:pPr marL="0" indent="0"/>
            <a:endParaRPr lang="en-US" sz="1600" dirty="0" smtClean="0">
              <a:cs typeface="Times New Roman" pitchFamily="18" charset="0"/>
            </a:endParaRPr>
          </a:p>
          <a:p>
            <a:pPr marL="0" indent="0"/>
            <a:r>
              <a:rPr lang="en-US" sz="1600" dirty="0" smtClean="0">
                <a:cs typeface="Times New Roman" pitchFamily="18" charset="0"/>
              </a:rPr>
              <a:t>Each month when the homeowners make their mortgage payments </a:t>
            </a:r>
          </a:p>
          <a:p>
            <a:pPr lvl="1"/>
            <a:r>
              <a:rPr lang="en-US" sz="1400" dirty="0" smtClean="0">
                <a:cs typeface="Times New Roman" pitchFamily="18" charset="0"/>
              </a:rPr>
              <a:t>holders of the "A" tranche get their promised payments first--these are extremely predictable</a:t>
            </a:r>
          </a:p>
          <a:p>
            <a:pPr lvl="1"/>
            <a:r>
              <a:rPr lang="en-US" sz="1400" dirty="0" smtClean="0">
                <a:cs typeface="Times New Roman" pitchFamily="18" charset="0"/>
              </a:rPr>
              <a:t>then "B" tranche holders are paid from the remaining funds, and so on </a:t>
            </a:r>
          </a:p>
          <a:p>
            <a:pPr lvl="1"/>
            <a:r>
              <a:rPr lang="en-US" sz="1400" dirty="0" smtClean="0">
                <a:cs typeface="Times New Roman" pitchFamily="18" charset="0"/>
              </a:rPr>
              <a:t>uncertainty in the total cash flows from the pool due to prepayment risk is concentrated in the lower priority classes</a:t>
            </a:r>
          </a:p>
        </p:txBody>
      </p:sp>
      <p:grpSp>
        <p:nvGrpSpPr>
          <p:cNvPr id="2" name="Group 35"/>
          <p:cNvGrpSpPr>
            <a:grpSpLocks/>
          </p:cNvGrpSpPr>
          <p:nvPr/>
        </p:nvGrpSpPr>
        <p:grpSpPr bwMode="auto">
          <a:xfrm>
            <a:off x="4191000" y="4267200"/>
            <a:ext cx="2159000" cy="939800"/>
            <a:chOff x="2640" y="2688"/>
            <a:chExt cx="1360" cy="592"/>
          </a:xfrm>
        </p:grpSpPr>
        <p:sp>
          <p:nvSpPr>
            <p:cNvPr id="57386" name="Text Box 18"/>
            <p:cNvSpPr txBox="1">
              <a:spLocks noChangeArrowheads="1"/>
            </p:cNvSpPr>
            <p:nvPr/>
          </p:nvSpPr>
          <p:spPr bwMode="auto">
            <a:xfrm>
              <a:off x="3408" y="2688"/>
              <a:ext cx="592" cy="240"/>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A Tranche</a:t>
              </a:r>
            </a:p>
          </p:txBody>
        </p:sp>
        <p:sp>
          <p:nvSpPr>
            <p:cNvPr id="57387" name="Line 22"/>
            <p:cNvSpPr>
              <a:spLocks noChangeShapeType="1"/>
            </p:cNvSpPr>
            <p:nvPr/>
          </p:nvSpPr>
          <p:spPr bwMode="auto">
            <a:xfrm flipV="1">
              <a:off x="2640" y="2824"/>
              <a:ext cx="768" cy="45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37"/>
          <p:cNvGrpSpPr>
            <a:grpSpLocks/>
          </p:cNvGrpSpPr>
          <p:nvPr/>
        </p:nvGrpSpPr>
        <p:grpSpPr bwMode="auto">
          <a:xfrm>
            <a:off x="5981700" y="5029200"/>
            <a:ext cx="939800" cy="749300"/>
            <a:chOff x="3768" y="3168"/>
            <a:chExt cx="592" cy="472"/>
          </a:xfrm>
        </p:grpSpPr>
        <p:sp>
          <p:nvSpPr>
            <p:cNvPr id="57382" name="Text Box 20"/>
            <p:cNvSpPr txBox="1">
              <a:spLocks noChangeArrowheads="1"/>
            </p:cNvSpPr>
            <p:nvPr/>
          </p:nvSpPr>
          <p:spPr bwMode="auto">
            <a:xfrm>
              <a:off x="3768" y="3400"/>
              <a:ext cx="592" cy="240"/>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C Tranche</a:t>
              </a:r>
            </a:p>
          </p:txBody>
        </p:sp>
        <p:grpSp>
          <p:nvGrpSpPr>
            <p:cNvPr id="57383" name="Group 23"/>
            <p:cNvGrpSpPr>
              <a:grpSpLocks/>
            </p:cNvGrpSpPr>
            <p:nvPr/>
          </p:nvGrpSpPr>
          <p:grpSpPr bwMode="auto">
            <a:xfrm>
              <a:off x="4188" y="3168"/>
              <a:ext cx="80" cy="232"/>
              <a:chOff x="8900" y="11620"/>
              <a:chExt cx="200" cy="580"/>
            </a:xfrm>
          </p:grpSpPr>
          <p:sp>
            <p:nvSpPr>
              <p:cNvPr id="57384" name="Line 24"/>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5" name="Line 25"/>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5" name="Group 36"/>
          <p:cNvGrpSpPr>
            <a:grpSpLocks/>
          </p:cNvGrpSpPr>
          <p:nvPr/>
        </p:nvGrpSpPr>
        <p:grpSpPr bwMode="auto">
          <a:xfrm>
            <a:off x="5689600" y="4470400"/>
            <a:ext cx="939800" cy="749300"/>
            <a:chOff x="3584" y="2816"/>
            <a:chExt cx="592" cy="472"/>
          </a:xfrm>
        </p:grpSpPr>
        <p:sp>
          <p:nvSpPr>
            <p:cNvPr id="57378" name="Text Box 19"/>
            <p:cNvSpPr txBox="1">
              <a:spLocks noChangeArrowheads="1"/>
            </p:cNvSpPr>
            <p:nvPr/>
          </p:nvSpPr>
          <p:spPr bwMode="auto">
            <a:xfrm>
              <a:off x="3584" y="3048"/>
              <a:ext cx="592" cy="240"/>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B Tranche</a:t>
              </a:r>
            </a:p>
          </p:txBody>
        </p:sp>
        <p:grpSp>
          <p:nvGrpSpPr>
            <p:cNvPr id="57379" name="Group 26"/>
            <p:cNvGrpSpPr>
              <a:grpSpLocks/>
            </p:cNvGrpSpPr>
            <p:nvPr/>
          </p:nvGrpSpPr>
          <p:grpSpPr bwMode="auto">
            <a:xfrm>
              <a:off x="4004" y="2816"/>
              <a:ext cx="80" cy="232"/>
              <a:chOff x="8900" y="11620"/>
              <a:chExt cx="200" cy="580"/>
            </a:xfrm>
          </p:grpSpPr>
          <p:sp>
            <p:nvSpPr>
              <p:cNvPr id="57380" name="Line 27"/>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1" name="Line 28"/>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7" name="Group 38"/>
          <p:cNvGrpSpPr>
            <a:grpSpLocks/>
          </p:cNvGrpSpPr>
          <p:nvPr/>
        </p:nvGrpSpPr>
        <p:grpSpPr bwMode="auto">
          <a:xfrm>
            <a:off x="6223000" y="5575300"/>
            <a:ext cx="939800" cy="749300"/>
            <a:chOff x="3920" y="3512"/>
            <a:chExt cx="592" cy="472"/>
          </a:xfrm>
        </p:grpSpPr>
        <p:sp>
          <p:nvSpPr>
            <p:cNvPr id="57374" name="Text Box 21"/>
            <p:cNvSpPr txBox="1">
              <a:spLocks noChangeArrowheads="1"/>
            </p:cNvSpPr>
            <p:nvPr/>
          </p:nvSpPr>
          <p:spPr bwMode="auto">
            <a:xfrm>
              <a:off x="3920" y="3744"/>
              <a:ext cx="592" cy="240"/>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Z Tranche</a:t>
              </a:r>
            </a:p>
          </p:txBody>
        </p:sp>
        <p:grpSp>
          <p:nvGrpSpPr>
            <p:cNvPr id="57375" name="Group 29"/>
            <p:cNvGrpSpPr>
              <a:grpSpLocks/>
            </p:cNvGrpSpPr>
            <p:nvPr/>
          </p:nvGrpSpPr>
          <p:grpSpPr bwMode="auto">
            <a:xfrm>
              <a:off x="4364" y="3512"/>
              <a:ext cx="80" cy="232"/>
              <a:chOff x="8900" y="11620"/>
              <a:chExt cx="200" cy="580"/>
            </a:xfrm>
          </p:grpSpPr>
          <p:sp>
            <p:nvSpPr>
              <p:cNvPr id="57376" name="Line 30"/>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7" name="Line 31"/>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grpSp>
        <p:nvGrpSpPr>
          <p:cNvPr id="9" name="Group 34"/>
          <p:cNvGrpSpPr>
            <a:grpSpLocks/>
          </p:cNvGrpSpPr>
          <p:nvPr/>
        </p:nvGrpSpPr>
        <p:grpSpPr bwMode="auto">
          <a:xfrm>
            <a:off x="1727200" y="3771900"/>
            <a:ext cx="2463800" cy="2311400"/>
            <a:chOff x="1088" y="2376"/>
            <a:chExt cx="1552" cy="1456"/>
          </a:xfrm>
        </p:grpSpPr>
        <p:sp>
          <p:nvSpPr>
            <p:cNvPr id="57360" name="Rectangle 5"/>
            <p:cNvSpPr>
              <a:spLocks noChangeArrowheads="1"/>
            </p:cNvSpPr>
            <p:nvPr/>
          </p:nvSpPr>
          <p:spPr bwMode="auto">
            <a:xfrm>
              <a:off x="1088" y="2712"/>
              <a:ext cx="1552" cy="1120"/>
            </a:xfrm>
            <a:prstGeom prst="rect">
              <a:avLst/>
            </a:prstGeom>
            <a:solidFill>
              <a:srgbClr val="FFFFFF"/>
            </a:solidFill>
            <a:ln w="9525">
              <a:solidFill>
                <a:srgbClr val="000000"/>
              </a:solidFill>
              <a:miter lim="800000"/>
              <a:headEnd/>
              <a:tailEnd/>
            </a:ln>
          </p:spPr>
          <p:txBody>
            <a:bodyPr/>
            <a:lstStyle/>
            <a:p>
              <a:endParaRPr lang="en-US"/>
            </a:p>
          </p:txBody>
        </p:sp>
        <p:sp>
          <p:nvSpPr>
            <p:cNvPr id="57361" name="Oval 6"/>
            <p:cNvSpPr>
              <a:spLocks noChangeArrowheads="1"/>
            </p:cNvSpPr>
            <p:nvPr/>
          </p:nvSpPr>
          <p:spPr bwMode="auto">
            <a:xfrm>
              <a:off x="1168" y="2952"/>
              <a:ext cx="464" cy="304"/>
            </a:xfrm>
            <a:prstGeom prst="ellipse">
              <a:avLst/>
            </a:prstGeom>
            <a:solidFill>
              <a:srgbClr val="FFFFFF"/>
            </a:solidFill>
            <a:ln w="9525">
              <a:solidFill>
                <a:srgbClr val="000000"/>
              </a:solidFill>
              <a:round/>
              <a:headEnd/>
              <a:tailEnd/>
            </a:ln>
          </p:spPr>
          <p:txBody>
            <a:bodyPr/>
            <a:lstStyle/>
            <a:p>
              <a:endParaRPr lang="en-US"/>
            </a:p>
          </p:txBody>
        </p:sp>
        <p:sp>
          <p:nvSpPr>
            <p:cNvPr id="57362" name="Oval 7"/>
            <p:cNvSpPr>
              <a:spLocks noChangeArrowheads="1"/>
            </p:cNvSpPr>
            <p:nvPr/>
          </p:nvSpPr>
          <p:spPr bwMode="auto">
            <a:xfrm>
              <a:off x="1216" y="3400"/>
              <a:ext cx="464" cy="304"/>
            </a:xfrm>
            <a:prstGeom prst="ellipse">
              <a:avLst/>
            </a:prstGeom>
            <a:solidFill>
              <a:srgbClr val="FFFFFF"/>
            </a:solidFill>
            <a:ln w="9525">
              <a:solidFill>
                <a:srgbClr val="000000"/>
              </a:solidFill>
              <a:round/>
              <a:headEnd/>
              <a:tailEnd/>
            </a:ln>
          </p:spPr>
          <p:txBody>
            <a:bodyPr/>
            <a:lstStyle/>
            <a:p>
              <a:endParaRPr lang="en-US"/>
            </a:p>
          </p:txBody>
        </p:sp>
        <p:sp>
          <p:nvSpPr>
            <p:cNvPr id="57363" name="Text Box 8"/>
            <p:cNvSpPr txBox="1">
              <a:spLocks noChangeArrowheads="1"/>
            </p:cNvSpPr>
            <p:nvPr/>
          </p:nvSpPr>
          <p:spPr bwMode="auto">
            <a:xfrm>
              <a:off x="1288" y="342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7364" name="Text Box 9"/>
            <p:cNvSpPr txBox="1">
              <a:spLocks noChangeArrowheads="1"/>
            </p:cNvSpPr>
            <p:nvPr/>
          </p:nvSpPr>
          <p:spPr bwMode="auto">
            <a:xfrm>
              <a:off x="1232" y="296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7365" name="Oval 10"/>
            <p:cNvSpPr>
              <a:spLocks noChangeArrowheads="1"/>
            </p:cNvSpPr>
            <p:nvPr/>
          </p:nvSpPr>
          <p:spPr bwMode="auto">
            <a:xfrm>
              <a:off x="1600" y="3128"/>
              <a:ext cx="464" cy="304"/>
            </a:xfrm>
            <a:prstGeom prst="ellipse">
              <a:avLst/>
            </a:prstGeom>
            <a:solidFill>
              <a:srgbClr val="FFFFFF"/>
            </a:solidFill>
            <a:ln w="9525">
              <a:solidFill>
                <a:srgbClr val="000000"/>
              </a:solidFill>
              <a:round/>
              <a:headEnd/>
              <a:tailEnd/>
            </a:ln>
          </p:spPr>
          <p:txBody>
            <a:bodyPr/>
            <a:lstStyle/>
            <a:p>
              <a:endParaRPr lang="en-US"/>
            </a:p>
          </p:txBody>
        </p:sp>
        <p:sp>
          <p:nvSpPr>
            <p:cNvPr id="57366" name="Text Box 11"/>
            <p:cNvSpPr txBox="1">
              <a:spLocks noChangeArrowheads="1"/>
            </p:cNvSpPr>
            <p:nvPr/>
          </p:nvSpPr>
          <p:spPr bwMode="auto">
            <a:xfrm>
              <a:off x="1664" y="313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7367" name="Oval 12"/>
            <p:cNvSpPr>
              <a:spLocks noChangeArrowheads="1"/>
            </p:cNvSpPr>
            <p:nvPr/>
          </p:nvSpPr>
          <p:spPr bwMode="auto">
            <a:xfrm>
              <a:off x="1736" y="3456"/>
              <a:ext cx="464" cy="304"/>
            </a:xfrm>
            <a:prstGeom prst="ellipse">
              <a:avLst/>
            </a:prstGeom>
            <a:solidFill>
              <a:srgbClr val="FFFFFF"/>
            </a:solidFill>
            <a:ln w="9525">
              <a:solidFill>
                <a:srgbClr val="000000"/>
              </a:solidFill>
              <a:round/>
              <a:headEnd/>
              <a:tailEnd/>
            </a:ln>
          </p:spPr>
          <p:txBody>
            <a:bodyPr/>
            <a:lstStyle/>
            <a:p>
              <a:endParaRPr lang="en-US"/>
            </a:p>
          </p:txBody>
        </p:sp>
        <p:sp>
          <p:nvSpPr>
            <p:cNvPr id="57368" name="Text Box 13"/>
            <p:cNvSpPr txBox="1">
              <a:spLocks noChangeArrowheads="1"/>
            </p:cNvSpPr>
            <p:nvPr/>
          </p:nvSpPr>
          <p:spPr bwMode="auto">
            <a:xfrm>
              <a:off x="1800" y="346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7369" name="Oval 14"/>
            <p:cNvSpPr>
              <a:spLocks noChangeArrowheads="1"/>
            </p:cNvSpPr>
            <p:nvPr/>
          </p:nvSpPr>
          <p:spPr bwMode="auto">
            <a:xfrm>
              <a:off x="1696" y="2808"/>
              <a:ext cx="464" cy="304"/>
            </a:xfrm>
            <a:prstGeom prst="ellipse">
              <a:avLst/>
            </a:prstGeom>
            <a:solidFill>
              <a:srgbClr val="FFFFFF"/>
            </a:solidFill>
            <a:ln w="9525">
              <a:solidFill>
                <a:srgbClr val="000000"/>
              </a:solidFill>
              <a:round/>
              <a:headEnd/>
              <a:tailEnd/>
            </a:ln>
          </p:spPr>
          <p:txBody>
            <a:bodyPr/>
            <a:lstStyle/>
            <a:p>
              <a:endParaRPr lang="en-US"/>
            </a:p>
          </p:txBody>
        </p:sp>
        <p:sp>
          <p:nvSpPr>
            <p:cNvPr id="57370" name="Text Box 15"/>
            <p:cNvSpPr txBox="1">
              <a:spLocks noChangeArrowheads="1"/>
            </p:cNvSpPr>
            <p:nvPr/>
          </p:nvSpPr>
          <p:spPr bwMode="auto">
            <a:xfrm>
              <a:off x="1760" y="281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7371" name="Oval 16"/>
            <p:cNvSpPr>
              <a:spLocks noChangeArrowheads="1"/>
            </p:cNvSpPr>
            <p:nvPr/>
          </p:nvSpPr>
          <p:spPr bwMode="auto">
            <a:xfrm>
              <a:off x="2104" y="3072"/>
              <a:ext cx="464" cy="304"/>
            </a:xfrm>
            <a:prstGeom prst="ellipse">
              <a:avLst/>
            </a:prstGeom>
            <a:solidFill>
              <a:srgbClr val="FFFFFF"/>
            </a:solidFill>
            <a:ln w="9525">
              <a:solidFill>
                <a:srgbClr val="000000"/>
              </a:solidFill>
              <a:round/>
              <a:headEnd/>
              <a:tailEnd/>
            </a:ln>
          </p:spPr>
          <p:txBody>
            <a:bodyPr/>
            <a:lstStyle/>
            <a:p>
              <a:endParaRPr lang="en-US"/>
            </a:p>
          </p:txBody>
        </p:sp>
        <p:sp>
          <p:nvSpPr>
            <p:cNvPr id="57372" name="Text Box 17"/>
            <p:cNvSpPr txBox="1">
              <a:spLocks noChangeArrowheads="1"/>
            </p:cNvSpPr>
            <p:nvPr/>
          </p:nvSpPr>
          <p:spPr bwMode="auto">
            <a:xfrm>
              <a:off x="2168" y="308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57373" name="Text Box 32"/>
            <p:cNvSpPr txBox="1">
              <a:spLocks noChangeArrowheads="1"/>
            </p:cNvSpPr>
            <p:nvPr/>
          </p:nvSpPr>
          <p:spPr bwMode="auto">
            <a:xfrm>
              <a:off x="1472" y="2376"/>
              <a:ext cx="832" cy="2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b="1"/>
                <a:t>Mortgage Pool</a:t>
              </a:r>
            </a:p>
          </p:txBody>
        </p:sp>
      </p:grpSp>
      <p:sp>
        <p:nvSpPr>
          <p:cNvPr id="719905" name="Text Box 33"/>
          <p:cNvSpPr txBox="1">
            <a:spLocks noChangeArrowheads="1"/>
          </p:cNvSpPr>
          <p:nvPr/>
        </p:nvSpPr>
        <p:spPr bwMode="auto">
          <a:xfrm>
            <a:off x="4457700" y="3378200"/>
            <a:ext cx="33020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dirty="0"/>
              <a:t>Cash flows from mortgage pool are allocated to different priority classes (tranches) of mortgage-backed </a:t>
            </a:r>
            <a:r>
              <a:rPr lang="en-US" sz="1400" dirty="0" smtClean="0"/>
              <a:t>securities</a:t>
            </a:r>
            <a:endParaRPr lang="en-US" sz="1400" dirty="0"/>
          </a:p>
        </p:txBody>
      </p:sp>
      <p:sp>
        <p:nvSpPr>
          <p:cNvPr id="719911" name="Text Box 39"/>
          <p:cNvSpPr txBox="1">
            <a:spLocks noChangeArrowheads="1"/>
          </p:cNvSpPr>
          <p:nvPr/>
        </p:nvSpPr>
        <p:spPr bwMode="auto">
          <a:xfrm>
            <a:off x="6257925" y="6124575"/>
            <a:ext cx="8651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000"/>
              <a:t>"toxic waste"</a:t>
            </a:r>
          </a:p>
        </p:txBody>
      </p:sp>
      <p:grpSp>
        <p:nvGrpSpPr>
          <p:cNvPr id="10" name="Group 42"/>
          <p:cNvGrpSpPr>
            <a:grpSpLocks/>
          </p:cNvGrpSpPr>
          <p:nvPr/>
        </p:nvGrpSpPr>
        <p:grpSpPr bwMode="auto">
          <a:xfrm>
            <a:off x="7010402" y="4411663"/>
            <a:ext cx="1333501" cy="477837"/>
            <a:chOff x="4416" y="2779"/>
            <a:chExt cx="840" cy="301"/>
          </a:xfrm>
        </p:grpSpPr>
        <p:sp>
          <p:nvSpPr>
            <p:cNvPr id="57358" name="Text Box 40"/>
            <p:cNvSpPr txBox="1">
              <a:spLocks noChangeArrowheads="1"/>
            </p:cNvSpPr>
            <p:nvPr/>
          </p:nvSpPr>
          <p:spPr bwMode="auto">
            <a:xfrm>
              <a:off x="4538" y="2779"/>
              <a:ext cx="71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dirty="0"/>
                <a:t>"</a:t>
              </a:r>
              <a:r>
                <a:rPr lang="en-US" sz="1600" b="1" dirty="0"/>
                <a:t>waterfall</a:t>
              </a:r>
              <a:r>
                <a:rPr lang="en-US" sz="1600" dirty="0"/>
                <a:t>"</a:t>
              </a:r>
            </a:p>
          </p:txBody>
        </p:sp>
        <p:sp>
          <p:nvSpPr>
            <p:cNvPr id="57359" name="Line 41"/>
            <p:cNvSpPr>
              <a:spLocks noChangeShapeType="1"/>
            </p:cNvSpPr>
            <p:nvPr/>
          </p:nvSpPr>
          <p:spPr bwMode="auto">
            <a:xfrm flipH="1">
              <a:off x="4416" y="2948"/>
              <a:ext cx="176" cy="1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44"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476587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99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987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987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19875">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719875">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719911">
                                            <p:txEl>
                                              <p:pRg st="0" end="0"/>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5" grpId="0" build="p" bldLvl="2" autoUpdateAnimBg="0"/>
      <p:bldP spid="719905" grpId="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694A713-88C7-4D9B-A69F-632F08B67354}" type="slidenum">
              <a:rPr lang="en-US" sz="900"/>
              <a:pPr/>
              <a:t>51</a:t>
            </a:fld>
            <a:endParaRPr lang="en-US" sz="900"/>
          </a:p>
        </p:txBody>
      </p:sp>
      <p:sp>
        <p:nvSpPr>
          <p:cNvPr id="58372" name="Rectangle 2"/>
          <p:cNvSpPr>
            <a:spLocks noGrp="1" noChangeArrowheads="1"/>
          </p:cNvSpPr>
          <p:nvPr>
            <p:ph type="title"/>
          </p:nvPr>
        </p:nvSpPr>
        <p:spPr/>
        <p:txBody>
          <a:bodyPr/>
          <a:lstStyle/>
          <a:p>
            <a:r>
              <a:rPr lang="en-US" dirty="0"/>
              <a:t>Mortgage-Backed </a:t>
            </a:r>
            <a:r>
              <a:rPr lang="en-US" dirty="0" smtClean="0"/>
              <a:t>Securities</a:t>
            </a:r>
          </a:p>
        </p:txBody>
      </p:sp>
      <p:sp>
        <p:nvSpPr>
          <p:cNvPr id="708611" name="Rectangle 3"/>
          <p:cNvSpPr>
            <a:spLocks noGrp="1" noChangeArrowheads="1"/>
          </p:cNvSpPr>
          <p:nvPr>
            <p:ph type="body" idx="1"/>
          </p:nvPr>
        </p:nvSpPr>
        <p:spPr/>
        <p:txBody>
          <a:bodyPr/>
          <a:lstStyle/>
          <a:p>
            <a:pPr marL="0" indent="0" algn="ctr">
              <a:lnSpc>
                <a:spcPct val="90000"/>
              </a:lnSpc>
            </a:pPr>
            <a:r>
              <a:rPr lang="en-US" u="sng" dirty="0" smtClean="0">
                <a:cs typeface="Times New Roman" pitchFamily="18" charset="0"/>
              </a:rPr>
              <a:t>Pricing MBS using Monte Carlo Simulation</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The payoffs on basic forwards, futures and European options depend on the price of the underlying asset at the expiration of the contract.  It doesn't matter how the price gets from today's value to the final value.  The payoff is </a:t>
            </a:r>
            <a:r>
              <a:rPr lang="en-US" sz="1600" u="sng" dirty="0" smtClean="0">
                <a:cs typeface="Times New Roman" pitchFamily="18" charset="0"/>
              </a:rPr>
              <a:t>independent of the path</a:t>
            </a:r>
            <a:r>
              <a:rPr lang="en-US" sz="1600" dirty="0" smtClean="0">
                <a:cs typeface="Times New Roman" pitchFamily="18" charset="0"/>
              </a:rPr>
              <a:t>.</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American options are different because you might want to exercise early, depending on where the asset price is on one or more dates before expiration.  The option is </a:t>
            </a:r>
            <a:r>
              <a:rPr lang="en-US" sz="1600" u="sng" dirty="0" smtClean="0">
                <a:cs typeface="Times New Roman" pitchFamily="18" charset="0"/>
              </a:rPr>
              <a:t>path-dependent,</a:t>
            </a:r>
            <a:r>
              <a:rPr lang="en-US" sz="1600" dirty="0" smtClean="0">
                <a:cs typeface="Times New Roman" pitchFamily="18" charset="0"/>
              </a:rPr>
              <a:t> but only in a limited way.  At each date you can decide whether to exercise or not, but that decision will depend only on how the price might evolve from that date forward.  It doesn't matter how it got to its present level.  </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Mortgages and mortgage-backed securities are path-dependent in a more complicated way. The </a:t>
            </a:r>
            <a:r>
              <a:rPr lang="en-US" sz="1600" dirty="0">
                <a:cs typeface="Times New Roman" pitchFamily="18" charset="0"/>
              </a:rPr>
              <a:t>timing and amounts of their payoffs are a function of the prepayment experience on the underlying mortgage loans.  </a:t>
            </a:r>
            <a:r>
              <a:rPr lang="en-US" sz="1600" dirty="0" smtClean="0">
                <a:cs typeface="Times New Roman" pitchFamily="18" charset="0"/>
              </a:rPr>
              <a:t>It </a:t>
            </a:r>
            <a:r>
              <a:rPr lang="en-US" sz="1600" u="sng" dirty="0" smtClean="0">
                <a:cs typeface="Times New Roman" pitchFamily="18" charset="0"/>
              </a:rPr>
              <a:t>does</a:t>
            </a:r>
            <a:r>
              <a:rPr lang="en-US" sz="1600" dirty="0" smtClean="0">
                <a:cs typeface="Times New Roman" pitchFamily="18" charset="0"/>
              </a:rPr>
              <a:t> matter what path interest rates have followed in getting to today's level.  That makes it impossible to price MBS with the standard backward recursion technology we have considered so far.</a:t>
            </a:r>
          </a:p>
          <a:p>
            <a:pPr marL="0" indent="0">
              <a:lnSpc>
                <a:spcPct val="90000"/>
              </a:lnSpc>
            </a:pPr>
            <a:endParaRPr lang="en-US" sz="1600" dirty="0" smtClean="0">
              <a:cs typeface="Times New Roman" pitchFamily="18"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4176988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861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86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build="p" bldLvl="2"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B282B849-06C9-41AD-84BB-D58E35EF616B}" type="slidenum">
              <a:rPr lang="en-US" sz="900"/>
              <a:pPr/>
              <a:t>52</a:t>
            </a:fld>
            <a:endParaRPr lang="en-US" sz="900"/>
          </a:p>
        </p:txBody>
      </p:sp>
      <p:sp>
        <p:nvSpPr>
          <p:cNvPr id="59396" name="Rectangle 2"/>
          <p:cNvSpPr>
            <a:spLocks noGrp="1" noChangeArrowheads="1"/>
          </p:cNvSpPr>
          <p:nvPr>
            <p:ph type="title"/>
          </p:nvPr>
        </p:nvSpPr>
        <p:spPr/>
        <p:txBody>
          <a:bodyPr/>
          <a:lstStyle/>
          <a:p>
            <a:r>
              <a:rPr lang="en-US" dirty="0"/>
              <a:t>Mortgage-Backed Securities</a:t>
            </a:r>
            <a:endParaRPr lang="en-US" dirty="0" smtClean="0"/>
          </a:p>
        </p:txBody>
      </p:sp>
      <p:sp>
        <p:nvSpPr>
          <p:cNvPr id="714755" name="Rectangle 3"/>
          <p:cNvSpPr>
            <a:spLocks noGrp="1" noChangeArrowheads="1"/>
          </p:cNvSpPr>
          <p:nvPr>
            <p:ph type="body" idx="1"/>
          </p:nvPr>
        </p:nvSpPr>
        <p:spPr/>
        <p:txBody>
          <a:bodyPr/>
          <a:lstStyle/>
          <a:p>
            <a:pPr marL="0" indent="0" algn="ctr"/>
            <a:endParaRPr lang="en-US" u="sng" dirty="0" smtClean="0">
              <a:cs typeface="Times New Roman" pitchFamily="18" charset="0"/>
            </a:endParaRPr>
          </a:p>
          <a:p>
            <a:pPr marL="0" indent="0" algn="ctr"/>
            <a:r>
              <a:rPr lang="en-US" u="sng" dirty="0" smtClean="0">
                <a:cs typeface="Times New Roman" pitchFamily="18" charset="0"/>
              </a:rPr>
              <a:t>Pricing MBS using Monte Carlo Simulation, p.2</a:t>
            </a:r>
          </a:p>
          <a:p>
            <a:pPr marL="0" indent="0"/>
            <a:endParaRPr lang="en-US" sz="1600" dirty="0" smtClean="0">
              <a:cs typeface="Times New Roman" pitchFamily="18" charset="0"/>
            </a:endParaRPr>
          </a:p>
          <a:p>
            <a:pPr marL="0" indent="0"/>
            <a:r>
              <a:rPr lang="en-US" sz="1600" dirty="0" smtClean="0">
                <a:cs typeface="Times New Roman" pitchFamily="18" charset="0"/>
              </a:rPr>
              <a:t>Consider an MBS that is backed by a pool of mortgage loans with a 6% fixed interest rate.  We may know that the rate in the market is 6.5% today, but that's not enough to value the MBS.  Its future cash flows will be affected by how many of the underlying mortgages have already prepaid, and that depends on how interest rates have moved before now.  </a:t>
            </a:r>
          </a:p>
          <a:p>
            <a:pPr marL="0" indent="0"/>
            <a:endParaRPr lang="en-US" sz="1600" dirty="0" smtClean="0">
              <a:cs typeface="Times New Roman" pitchFamily="18" charset="0"/>
            </a:endParaRPr>
          </a:p>
          <a:p>
            <a:pPr marL="0" indent="0"/>
            <a:r>
              <a:rPr lang="en-US" sz="1600" dirty="0" smtClean="0">
                <a:cs typeface="Times New Roman" pitchFamily="18" charset="0"/>
              </a:rPr>
              <a:t>If the rate has remained above 6% since the pool was formed, there may have been comparatively few prepayments.  But if rates have dropped to 4% and then gone back up to today's 6.5%, many of the original borrowers will have prepaid their 6% loans and refinanced at the lower rates.  The number of mortgages left in the pool will be much fewer.</a:t>
            </a:r>
          </a:p>
          <a:p>
            <a:pPr marL="0" indent="0"/>
            <a:endParaRPr lang="en-US" sz="1600" dirty="0" smtClean="0">
              <a:cs typeface="Times New Roman" pitchFamily="18" charset="0"/>
            </a:endParaRPr>
          </a:p>
          <a:p>
            <a:pPr marL="0" indent="0"/>
            <a:r>
              <a:rPr lang="en-US" sz="1600" dirty="0" smtClean="0">
                <a:cs typeface="Times New Roman" pitchFamily="18" charset="0"/>
              </a:rPr>
              <a:t>Path-dependent securities like MBS have to be priced approximately, by Monte Carlo simulation.  </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828194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4755">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4755">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47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build="p" bldLvl="2"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83F5B3C7-12BD-41BD-9B30-54CC87A91D02}" type="slidenum">
              <a:rPr lang="en-US" sz="900"/>
              <a:pPr/>
              <a:t>53</a:t>
            </a:fld>
            <a:endParaRPr lang="en-US" sz="900"/>
          </a:p>
        </p:txBody>
      </p:sp>
      <p:sp>
        <p:nvSpPr>
          <p:cNvPr id="12293" name="Rectangle 2"/>
          <p:cNvSpPr>
            <a:spLocks noGrp="1" noChangeArrowheads="1"/>
          </p:cNvSpPr>
          <p:nvPr>
            <p:ph type="title"/>
          </p:nvPr>
        </p:nvSpPr>
        <p:spPr/>
        <p:txBody>
          <a:bodyPr/>
          <a:lstStyle/>
          <a:p>
            <a:r>
              <a:rPr lang="en-US" dirty="0"/>
              <a:t>Mortgage-Backed Securities</a:t>
            </a:r>
            <a:endParaRPr lang="en-US" dirty="0" smtClean="0"/>
          </a:p>
        </p:txBody>
      </p:sp>
      <p:sp>
        <p:nvSpPr>
          <p:cNvPr id="721923" name="Rectangle 3"/>
          <p:cNvSpPr>
            <a:spLocks noGrp="1" noChangeArrowheads="1"/>
          </p:cNvSpPr>
          <p:nvPr>
            <p:ph type="body" idx="1"/>
          </p:nvPr>
        </p:nvSpPr>
        <p:spPr>
          <a:xfrm>
            <a:off x="685800" y="850900"/>
            <a:ext cx="7772400" cy="5473700"/>
          </a:xfrm>
        </p:spPr>
        <p:txBody>
          <a:bodyPr/>
          <a:lstStyle/>
          <a:p>
            <a:pPr marL="0" indent="0" algn="ctr">
              <a:lnSpc>
                <a:spcPct val="80000"/>
              </a:lnSpc>
            </a:pPr>
            <a:r>
              <a:rPr lang="en-US" u="sng" dirty="0" smtClean="0">
                <a:cs typeface="Times New Roman" pitchFamily="18" charset="0"/>
              </a:rPr>
              <a:t>Pricing MBS using Monte Carlo Simulation, p.3</a:t>
            </a:r>
          </a:p>
          <a:p>
            <a:pPr marL="0" indent="0"/>
            <a:r>
              <a:rPr lang="en-US" sz="1600" dirty="0" smtClean="0">
                <a:cs typeface="Times New Roman" pitchFamily="18" charset="0"/>
              </a:rPr>
              <a:t>Monte Carlo simulation starts with a model, like one of the interest models we have looked at, for how the underlying risk factor(s) behave.</a:t>
            </a:r>
          </a:p>
          <a:p>
            <a:pPr marL="0" indent="0"/>
            <a:endParaRPr lang="en-US" sz="1600" dirty="0" smtClean="0">
              <a:cs typeface="Times New Roman" pitchFamily="18" charset="0"/>
            </a:endParaRPr>
          </a:p>
          <a:p>
            <a:pPr marL="0" indent="0"/>
            <a:r>
              <a:rPr lang="en-US" sz="1600" dirty="0" smtClean="0">
                <a:cs typeface="Times New Roman" pitchFamily="18" charset="0"/>
              </a:rPr>
              <a:t>Interest rate model (</a:t>
            </a:r>
            <a:r>
              <a:rPr lang="en-US" sz="1600" dirty="0" err="1" smtClean="0">
                <a:cs typeface="Times New Roman" pitchFamily="18" charset="0"/>
              </a:rPr>
              <a:t>Vasicek</a:t>
            </a:r>
            <a:r>
              <a:rPr lang="en-US" sz="1600" dirty="0" smtClean="0">
                <a:cs typeface="Times New Roman" pitchFamily="18" charset="0"/>
              </a:rPr>
              <a:t>):	</a:t>
            </a:r>
            <a:r>
              <a:rPr lang="en-US" sz="1600" dirty="0" err="1" smtClean="0">
                <a:cs typeface="Times New Roman" pitchFamily="18" charset="0"/>
              </a:rPr>
              <a:t>dr</a:t>
            </a:r>
            <a:r>
              <a:rPr lang="en-US" sz="1600" dirty="0" smtClean="0">
                <a:cs typeface="Times New Roman" pitchFamily="18" charset="0"/>
              </a:rPr>
              <a:t>   =   </a:t>
            </a:r>
            <a:r>
              <a:rPr lang="en-US" sz="1600" dirty="0" smtClean="0">
                <a:cs typeface="Times New Roman" pitchFamily="18" charset="0"/>
                <a:sym typeface="Symbol" pitchFamily="18" charset="2"/>
              </a:rPr>
              <a:t></a:t>
            </a:r>
            <a:r>
              <a:rPr lang="en-US" sz="1600" dirty="0" smtClean="0">
                <a:cs typeface="Times New Roman" pitchFamily="18" charset="0"/>
              </a:rPr>
              <a:t> ( </a:t>
            </a:r>
            <a:r>
              <a:rPr lang="en-US" sz="1600" dirty="0" smtClean="0">
                <a:cs typeface="Times New Roman" pitchFamily="18" charset="0"/>
                <a:sym typeface="Symbol" pitchFamily="18" charset="2"/>
              </a:rPr>
              <a:t> - r ) </a:t>
            </a:r>
            <a:r>
              <a:rPr lang="en-US" sz="1600" dirty="0" err="1" smtClean="0">
                <a:cs typeface="Times New Roman" pitchFamily="18" charset="0"/>
                <a:sym typeface="Symbol" pitchFamily="18" charset="2"/>
              </a:rPr>
              <a:t>dt</a:t>
            </a:r>
            <a:r>
              <a:rPr lang="en-US" sz="1600" dirty="0" smtClean="0">
                <a:cs typeface="Times New Roman" pitchFamily="18" charset="0"/>
                <a:sym typeface="Symbol" pitchFamily="18" charset="2"/>
              </a:rPr>
              <a:t>  +   </a:t>
            </a:r>
            <a:r>
              <a:rPr lang="en-US" sz="1600" dirty="0" err="1" smtClean="0">
                <a:cs typeface="Times New Roman" pitchFamily="18" charset="0"/>
                <a:sym typeface="Symbol" pitchFamily="18" charset="2"/>
              </a:rPr>
              <a:t>dz</a:t>
            </a:r>
            <a:endParaRPr lang="en-US" sz="1600" dirty="0" smtClean="0">
              <a:cs typeface="Times New Roman" pitchFamily="18" charset="0"/>
              <a:sym typeface="Symbol" pitchFamily="18" charset="2"/>
            </a:endParaRPr>
          </a:p>
          <a:p>
            <a:pPr marL="0" indent="0"/>
            <a:endParaRPr lang="en-US" sz="1600" dirty="0" smtClean="0">
              <a:cs typeface="Times New Roman" pitchFamily="18" charset="0"/>
              <a:sym typeface="Symbol" pitchFamily="18" charset="2"/>
            </a:endParaRPr>
          </a:p>
          <a:p>
            <a:pPr marL="0" indent="0"/>
            <a:r>
              <a:rPr lang="en-US" sz="1600" dirty="0" smtClean="0">
                <a:cs typeface="Times New Roman" pitchFamily="18" charset="0"/>
                <a:sym typeface="Symbol" pitchFamily="18" charset="2"/>
              </a:rPr>
              <a:t>Discretized for interval </a:t>
            </a:r>
            <a:r>
              <a:rPr lang="el-GR" sz="1600" dirty="0" smtClean="0">
                <a:cs typeface="Times New Roman" pitchFamily="18" charset="0"/>
                <a:sym typeface="Symbol" pitchFamily="18" charset="2"/>
              </a:rPr>
              <a:t>Δ</a:t>
            </a:r>
            <a:r>
              <a:rPr lang="en-US" sz="1600" dirty="0" smtClean="0">
                <a:cs typeface="Times New Roman" pitchFamily="18" charset="0"/>
                <a:sym typeface="Symbol" pitchFamily="18" charset="2"/>
              </a:rPr>
              <a:t>t:</a:t>
            </a:r>
          </a:p>
          <a:p>
            <a:pPr marL="0" indent="0"/>
            <a:r>
              <a:rPr lang="en-US" sz="1600" dirty="0" smtClean="0">
                <a:cs typeface="Times New Roman" pitchFamily="18" charset="0"/>
                <a:sym typeface="Symbol" pitchFamily="18" charset="2"/>
              </a:rPr>
              <a:t>		</a:t>
            </a:r>
            <a:endParaRPr lang="en-US" sz="1600" dirty="0" smtClean="0">
              <a:cs typeface="Times New Roman" pitchFamily="18" charset="0"/>
            </a:endParaRPr>
          </a:p>
          <a:p>
            <a:pPr marL="0" indent="0"/>
            <a:r>
              <a:rPr lang="en-US" sz="1600" dirty="0" smtClean="0">
                <a:cs typeface="Times New Roman" pitchFamily="18" charset="0"/>
              </a:rPr>
              <a:t>A possible path for future interest rates  {r</a:t>
            </a:r>
            <a:r>
              <a:rPr lang="en-US" sz="1600" baseline="-25000" dirty="0" smtClean="0">
                <a:cs typeface="Times New Roman" pitchFamily="18" charset="0"/>
              </a:rPr>
              <a:t>1</a:t>
            </a:r>
            <a:r>
              <a:rPr lang="en-US" sz="1600" dirty="0" smtClean="0">
                <a:cs typeface="Times New Roman" pitchFamily="18" charset="0"/>
              </a:rPr>
              <a:t>, r</a:t>
            </a:r>
            <a:r>
              <a:rPr lang="en-US" sz="1600" baseline="-25000" dirty="0" smtClean="0">
                <a:cs typeface="Times New Roman" pitchFamily="18" charset="0"/>
              </a:rPr>
              <a:t>2</a:t>
            </a:r>
            <a:r>
              <a:rPr lang="en-US" sz="1600" dirty="0" smtClean="0">
                <a:cs typeface="Times New Roman" pitchFamily="18" charset="0"/>
              </a:rPr>
              <a:t>, ..., </a:t>
            </a:r>
            <a:r>
              <a:rPr lang="en-US" sz="1600" dirty="0" err="1" smtClean="0">
                <a:cs typeface="Times New Roman" pitchFamily="18" charset="0"/>
              </a:rPr>
              <a:t>r</a:t>
            </a:r>
            <a:r>
              <a:rPr lang="en-US" sz="1600" baseline="-25000" dirty="0" err="1" smtClean="0">
                <a:cs typeface="Times New Roman" pitchFamily="18" charset="0"/>
              </a:rPr>
              <a:t>T</a:t>
            </a:r>
            <a:r>
              <a:rPr lang="en-US" sz="1600" dirty="0" smtClean="0">
                <a:cs typeface="Times New Roman" pitchFamily="18" charset="0"/>
              </a:rPr>
              <a:t>} is simulated by drawing random numbers from a standard normal distribution (or whatever distribution one thinks is most appropriate) and plugging them into the equations for the stochastic {</a:t>
            </a:r>
            <a:r>
              <a:rPr lang="en-US" sz="1600" dirty="0" err="1" smtClean="0">
                <a:cs typeface="Times New Roman" pitchFamily="18" charset="0"/>
              </a:rPr>
              <a:t>z</a:t>
            </a:r>
            <a:r>
              <a:rPr lang="en-US" sz="1600" baseline="-25000" dirty="0" err="1" smtClean="0">
                <a:cs typeface="Times New Roman" pitchFamily="18" charset="0"/>
              </a:rPr>
              <a:t>t</a:t>
            </a:r>
            <a:r>
              <a:rPr lang="en-US" sz="1600" dirty="0" smtClean="0">
                <a:cs typeface="Times New Roman" pitchFamily="18" charset="0"/>
              </a:rPr>
              <a:t>} terms.  Once a full path of rates from the present to maturity is generated, a prepayment model is used to compute expected prepayments from the pool along that interest rate path.  </a:t>
            </a:r>
          </a:p>
          <a:p>
            <a:pPr marL="0" indent="0"/>
            <a:endParaRPr lang="en-US" sz="1600" dirty="0" smtClean="0">
              <a:cs typeface="Times New Roman" pitchFamily="18" charset="0"/>
            </a:endParaRPr>
          </a:p>
          <a:p>
            <a:pPr marL="0" indent="0" algn="ctr"/>
            <a:r>
              <a:rPr lang="en-US" sz="1600" dirty="0" smtClean="0">
                <a:cs typeface="Times New Roman" pitchFamily="18" charset="0"/>
              </a:rPr>
              <a:t>V</a:t>
            </a:r>
            <a:r>
              <a:rPr lang="en-US" sz="1600" baseline="-25000" dirty="0" smtClean="0">
                <a:cs typeface="Times New Roman" pitchFamily="18" charset="0"/>
              </a:rPr>
              <a:t>i</a:t>
            </a:r>
            <a:r>
              <a:rPr lang="en-US" sz="1600" dirty="0" smtClean="0">
                <a:cs typeface="Times New Roman" pitchFamily="18" charset="0"/>
              </a:rPr>
              <a:t>  =  V({r</a:t>
            </a:r>
            <a:r>
              <a:rPr lang="en-US" sz="1600" baseline="-25000" dirty="0" smtClean="0">
                <a:cs typeface="Times New Roman" pitchFamily="18" charset="0"/>
              </a:rPr>
              <a:t>1</a:t>
            </a:r>
            <a:r>
              <a:rPr lang="en-US" sz="1600" dirty="0" smtClean="0">
                <a:cs typeface="Times New Roman" pitchFamily="18" charset="0"/>
              </a:rPr>
              <a:t>, r</a:t>
            </a:r>
            <a:r>
              <a:rPr lang="en-US" sz="1600" baseline="-25000" dirty="0" smtClean="0">
                <a:cs typeface="Times New Roman" pitchFamily="18" charset="0"/>
              </a:rPr>
              <a:t>2</a:t>
            </a:r>
            <a:r>
              <a:rPr lang="en-US" sz="1600" dirty="0" smtClean="0">
                <a:cs typeface="Times New Roman" pitchFamily="18" charset="0"/>
              </a:rPr>
              <a:t>, ..., </a:t>
            </a:r>
            <a:r>
              <a:rPr lang="en-US" sz="1600" dirty="0" err="1" smtClean="0">
                <a:cs typeface="Times New Roman" pitchFamily="18" charset="0"/>
              </a:rPr>
              <a:t>r</a:t>
            </a:r>
            <a:r>
              <a:rPr lang="en-US" sz="1600" baseline="-25000" dirty="0" err="1" smtClean="0">
                <a:cs typeface="Times New Roman" pitchFamily="18" charset="0"/>
              </a:rPr>
              <a:t>T</a:t>
            </a:r>
            <a:r>
              <a:rPr lang="en-US" sz="1600" dirty="0" smtClean="0">
                <a:cs typeface="Times New Roman" pitchFamily="18" charset="0"/>
              </a:rPr>
              <a:t>}</a:t>
            </a:r>
            <a:r>
              <a:rPr lang="en-US" sz="1600" baseline="-25000" dirty="0" err="1" smtClean="0">
                <a:cs typeface="Times New Roman" pitchFamily="18" charset="0"/>
              </a:rPr>
              <a:t>i</a:t>
            </a:r>
            <a:r>
              <a:rPr lang="en-US" sz="1600" dirty="0" smtClean="0">
                <a:cs typeface="Times New Roman" pitchFamily="18" charset="0"/>
              </a:rPr>
              <a:t> , prepayments)</a:t>
            </a:r>
          </a:p>
          <a:p>
            <a:pPr marL="0" indent="0" algn="ctr"/>
            <a:endParaRPr lang="en-US" sz="1600" dirty="0" smtClean="0">
              <a:cs typeface="Times New Roman" pitchFamily="18" charset="0"/>
            </a:endParaRPr>
          </a:p>
          <a:p>
            <a:pPr marL="0" indent="0"/>
            <a:r>
              <a:rPr lang="en-US" sz="1600" dirty="0" smtClean="0">
                <a:cs typeface="Times New Roman" pitchFamily="18" charset="0"/>
              </a:rPr>
              <a:t>The present value of the simulated cash flows along the </a:t>
            </a:r>
            <a:r>
              <a:rPr lang="en-US" sz="1600" i="1" dirty="0" err="1" smtClean="0">
                <a:cs typeface="Times New Roman" pitchFamily="18" charset="0"/>
              </a:rPr>
              <a:t>i</a:t>
            </a:r>
            <a:r>
              <a:rPr lang="en-US" sz="1600" dirty="0" err="1" smtClean="0">
                <a:cs typeface="Times New Roman" pitchFamily="18" charset="0"/>
              </a:rPr>
              <a:t>th</a:t>
            </a:r>
            <a:r>
              <a:rPr lang="en-US" sz="1600" dirty="0" smtClean="0">
                <a:cs typeface="Times New Roman" pitchFamily="18" charset="0"/>
              </a:rPr>
              <a:t> simulated interest rate path gives one observation, V</a:t>
            </a:r>
            <a:r>
              <a:rPr lang="en-US" sz="1600" baseline="-25000" dirty="0" smtClean="0">
                <a:cs typeface="Times New Roman" pitchFamily="18" charset="0"/>
              </a:rPr>
              <a:t>i </a:t>
            </a:r>
            <a:r>
              <a:rPr lang="en-US" sz="1600" dirty="0" smtClean="0">
                <a:cs typeface="Times New Roman" pitchFamily="18" charset="0"/>
              </a:rPr>
              <a:t>, for the possible value of the MBS consistent with the </a:t>
            </a:r>
            <a:r>
              <a:rPr lang="en-US" sz="1600" dirty="0">
                <a:cs typeface="Times New Roman" pitchFamily="18" charset="0"/>
              </a:rPr>
              <a:t>interest rate model </a:t>
            </a:r>
            <a:r>
              <a:rPr lang="en-US" sz="1600" dirty="0" smtClean="0">
                <a:cs typeface="Times New Roman" pitchFamily="18" charset="0"/>
              </a:rPr>
              <a:t>and the assumed prepayment behavior.</a:t>
            </a:r>
          </a:p>
        </p:txBody>
      </p:sp>
      <p:graphicFrame>
        <p:nvGraphicFramePr>
          <p:cNvPr id="721924" name="Object 4"/>
          <p:cNvGraphicFramePr>
            <a:graphicFrameLocks noChangeAspect="1"/>
          </p:cNvGraphicFramePr>
          <p:nvPr>
            <p:extLst/>
          </p:nvPr>
        </p:nvGraphicFramePr>
        <p:xfrm>
          <a:off x="3406897" y="2558473"/>
          <a:ext cx="3119775" cy="339106"/>
        </p:xfrm>
        <a:graphic>
          <a:graphicData uri="http://schemas.openxmlformats.org/presentationml/2006/ole">
            <mc:AlternateContent xmlns:mc="http://schemas.openxmlformats.org/markup-compatibility/2006">
              <mc:Choice xmlns:v="urn:schemas-microsoft-com:vml" Requires="v">
                <p:oleObj spid="_x0000_s815172" name="Equation" r:id="rId3" imgW="2336800" imgH="254000" progId="Equation.DSMT4">
                  <p:embed/>
                </p:oleObj>
              </mc:Choice>
              <mc:Fallback>
                <p:oleObj name="Equation" r:id="rId3" imgW="2336800" imgH="254000" progId="Equation.DSMT4">
                  <p:embed/>
                  <p:pic>
                    <p:nvPicPr>
                      <p:cNvPr id="72192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6897" y="2558473"/>
                        <a:ext cx="3119775" cy="3391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85510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192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192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192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2192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2192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2192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2192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3"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1F7929B2-4D42-4E03-B04A-BF511213365B}" type="slidenum">
              <a:rPr lang="en-US" sz="900"/>
              <a:pPr/>
              <a:t>54</a:t>
            </a:fld>
            <a:endParaRPr lang="en-US" sz="900"/>
          </a:p>
        </p:txBody>
      </p:sp>
      <p:sp>
        <p:nvSpPr>
          <p:cNvPr id="60420" name="Rectangle 2"/>
          <p:cNvSpPr>
            <a:spLocks noGrp="1" noChangeArrowheads="1"/>
          </p:cNvSpPr>
          <p:nvPr>
            <p:ph type="title"/>
          </p:nvPr>
        </p:nvSpPr>
        <p:spPr/>
        <p:txBody>
          <a:bodyPr/>
          <a:lstStyle/>
          <a:p>
            <a:r>
              <a:rPr lang="en-US" dirty="0"/>
              <a:t>Mortgage-Backed Securities</a:t>
            </a:r>
            <a:endParaRPr lang="en-US" dirty="0" smtClean="0"/>
          </a:p>
        </p:txBody>
      </p:sp>
      <p:sp>
        <p:nvSpPr>
          <p:cNvPr id="720899" name="Rectangle 3"/>
          <p:cNvSpPr>
            <a:spLocks noGrp="1" noChangeArrowheads="1"/>
          </p:cNvSpPr>
          <p:nvPr>
            <p:ph type="body" idx="1"/>
          </p:nvPr>
        </p:nvSpPr>
        <p:spPr>
          <a:xfrm>
            <a:off x="685800" y="850900"/>
            <a:ext cx="7772400" cy="5473700"/>
          </a:xfrm>
        </p:spPr>
        <p:txBody>
          <a:bodyPr/>
          <a:lstStyle/>
          <a:p>
            <a:pPr marL="0" indent="0" algn="ctr"/>
            <a:r>
              <a:rPr lang="en-US" u="sng" dirty="0" smtClean="0">
                <a:cs typeface="Times New Roman" pitchFamily="18" charset="0"/>
              </a:rPr>
              <a:t>Pricing MBS using Monte Carlo Simulation, p.4</a:t>
            </a:r>
          </a:p>
          <a:p>
            <a:pPr marL="0" indent="0">
              <a:lnSpc>
                <a:spcPct val="90000"/>
              </a:lnSpc>
            </a:pPr>
            <a:endParaRPr lang="en-US" sz="1600" dirty="0" smtClean="0">
              <a:cs typeface="Times New Roman" pitchFamily="18" charset="0"/>
            </a:endParaRPr>
          </a:p>
          <a:p>
            <a:pPr marL="0" indent="0"/>
            <a:r>
              <a:rPr lang="en-US" sz="1600" dirty="0" smtClean="0">
                <a:cs typeface="Times New Roman" pitchFamily="18" charset="0"/>
              </a:rPr>
              <a:t>This process is then repeated, maybe N = 100,000 times.  In the end, one has 100,000 possible outcomes that are consistent with the interest rate process and the prepayment model.  These are used to compute the mean, standard deviation, and other necessary statistics for the returns distribution, from which the MBS fair value </a:t>
            </a:r>
            <a:r>
              <a:rPr lang="en-US" sz="1600" b="1" dirty="0" smtClean="0">
                <a:cs typeface="Times New Roman" pitchFamily="18" charset="0"/>
              </a:rPr>
              <a:t>V</a:t>
            </a:r>
            <a:r>
              <a:rPr lang="en-US" sz="1600" dirty="0" smtClean="0">
                <a:cs typeface="Times New Roman" pitchFamily="18" charset="0"/>
              </a:rPr>
              <a:t> and risk parameters are obtained.</a:t>
            </a:r>
          </a:p>
          <a:p>
            <a:pPr marL="0" indent="0" algn="ctr"/>
            <a:r>
              <a:rPr lang="en-US" b="1" dirty="0" smtClean="0">
                <a:cs typeface="Times New Roman" pitchFamily="18" charset="0"/>
              </a:rPr>
              <a:t>V</a:t>
            </a:r>
            <a:r>
              <a:rPr lang="en-US" dirty="0" smtClean="0">
                <a:cs typeface="Times New Roman" pitchFamily="18" charset="0"/>
              </a:rPr>
              <a:t> = mean( {V</a:t>
            </a:r>
            <a:r>
              <a:rPr lang="en-US" baseline="-25000" dirty="0" smtClean="0">
                <a:cs typeface="Times New Roman" pitchFamily="18" charset="0"/>
              </a:rPr>
              <a:t>i</a:t>
            </a:r>
            <a:r>
              <a:rPr lang="en-US" dirty="0" smtClean="0">
                <a:cs typeface="Times New Roman" pitchFamily="18" charset="0"/>
              </a:rPr>
              <a:t>, </a:t>
            </a:r>
            <a:r>
              <a:rPr lang="en-US" dirty="0" err="1" smtClean="0">
                <a:cs typeface="Times New Roman" pitchFamily="18" charset="0"/>
              </a:rPr>
              <a:t>i</a:t>
            </a:r>
            <a:r>
              <a:rPr lang="en-US" dirty="0" smtClean="0">
                <a:cs typeface="Times New Roman" pitchFamily="18" charset="0"/>
              </a:rPr>
              <a:t> = 1,...,N} )</a:t>
            </a:r>
          </a:p>
          <a:p>
            <a:pPr marL="0" indent="0"/>
            <a:endParaRPr lang="en-US" sz="1600" dirty="0" smtClean="0">
              <a:cs typeface="Times New Roman" pitchFamily="18" charset="0"/>
            </a:endParaRPr>
          </a:p>
          <a:p>
            <a:pPr marL="0" indent="0"/>
            <a:r>
              <a:rPr lang="en-US" sz="1600" dirty="0" smtClean="0">
                <a:cs typeface="Times New Roman" pitchFamily="18" charset="0"/>
              </a:rPr>
              <a:t>Monte Carlo simulation is heavily used for solving models in:</a:t>
            </a:r>
          </a:p>
          <a:p>
            <a:pPr lvl="1"/>
            <a:r>
              <a:rPr lang="en-US" dirty="0" smtClean="0">
                <a:cs typeface="Times New Roman" pitchFamily="18" charset="0"/>
              </a:rPr>
              <a:t>weather forecasting</a:t>
            </a:r>
          </a:p>
          <a:p>
            <a:pPr lvl="1"/>
            <a:r>
              <a:rPr lang="en-US" dirty="0" smtClean="0">
                <a:cs typeface="Times New Roman" pitchFamily="18" charset="0"/>
              </a:rPr>
              <a:t>nuclear weapons design</a:t>
            </a:r>
          </a:p>
          <a:p>
            <a:pPr lvl="1"/>
            <a:r>
              <a:rPr lang="en-US" dirty="0" smtClean="0">
                <a:cs typeface="Times New Roman" pitchFamily="18" charset="0"/>
              </a:rPr>
              <a:t>financial derivatives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164786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089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08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0899">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2089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2089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208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AFF98BC6-1A93-4D46-9206-17044668B306}" type="slidenum">
              <a:rPr lang="en-US" sz="900"/>
              <a:pPr/>
              <a:t>55</a:t>
            </a:fld>
            <a:endParaRPr lang="en-US" sz="900"/>
          </a:p>
        </p:txBody>
      </p:sp>
      <p:sp>
        <p:nvSpPr>
          <p:cNvPr id="61444" name="Rectangle 2"/>
          <p:cNvSpPr>
            <a:spLocks noGrp="1" noChangeArrowheads="1"/>
          </p:cNvSpPr>
          <p:nvPr>
            <p:ph type="title"/>
          </p:nvPr>
        </p:nvSpPr>
        <p:spPr/>
        <p:txBody>
          <a:bodyPr/>
          <a:lstStyle/>
          <a:p>
            <a:r>
              <a:rPr lang="en-US" smtClean="0"/>
              <a:t>Credit Risk: Default as an Option and Credit Derivatives</a:t>
            </a:r>
          </a:p>
        </p:txBody>
      </p:sp>
      <p:sp>
        <p:nvSpPr>
          <p:cNvPr id="740355" name="Rectangle 3"/>
          <p:cNvSpPr>
            <a:spLocks noGrp="1" noChangeArrowheads="1"/>
          </p:cNvSpPr>
          <p:nvPr>
            <p:ph type="body" idx="1"/>
          </p:nvPr>
        </p:nvSpPr>
        <p:spPr>
          <a:xfrm>
            <a:off x="685799" y="939800"/>
            <a:ext cx="7932683" cy="5384800"/>
          </a:xfrm>
        </p:spPr>
        <p:txBody>
          <a:bodyPr/>
          <a:lstStyle/>
          <a:p>
            <a:pPr marL="0" indent="0"/>
            <a:endParaRPr lang="en-US" sz="1600" dirty="0" smtClean="0">
              <a:cs typeface="Arial" charset="0"/>
            </a:endParaRPr>
          </a:p>
          <a:p>
            <a:pPr marL="0" indent="0"/>
            <a:r>
              <a:rPr lang="en-US" sz="1600" dirty="0" smtClean="0">
                <a:cs typeface="Arial" charset="0"/>
              </a:rPr>
              <a:t>Up to this point, our focus has been on hedging and managing exposure to the risk of adverse fluctuations in the market values of our assets or liabilities.  But for many financial institutions like banks, the risk that worries them most is not that the present value of the repayments on a loan will go down, but that the borrower will not repay the loan at all, i.e., credit risk. </a:t>
            </a:r>
          </a:p>
          <a:p>
            <a:pPr marL="0" indent="0"/>
            <a:endParaRPr lang="en-US" sz="1000" dirty="0" smtClean="0">
              <a:cs typeface="Arial" charset="0"/>
            </a:endParaRPr>
          </a:p>
          <a:p>
            <a:pPr marL="0" indent="0"/>
            <a:r>
              <a:rPr lang="en-US" sz="1600" dirty="0" smtClean="0">
                <a:cs typeface="Arial" charset="0"/>
              </a:rPr>
              <a:t>An early insight from modern option valuation technology was that securities issued by a corporation, like stocks and bonds, are actually derivatives whose values are derived from the value of the underlying firm.  Option pricing theory can help us understand the risk of bankruptcy embedded in corporate securities.  (Who thought of this?  Robert Merton, of course, in the 1970s!)</a:t>
            </a:r>
          </a:p>
          <a:p>
            <a:pPr marL="0" indent="0"/>
            <a:endParaRPr lang="en-US" sz="1600" dirty="0" smtClean="0">
              <a:cs typeface="Arial" charset="0"/>
            </a:endParaRPr>
          </a:p>
          <a:p>
            <a:pPr marL="0" indent="0"/>
            <a:r>
              <a:rPr lang="en-US" sz="1600" dirty="0" smtClean="0">
                <a:cs typeface="Arial" charset="0"/>
              </a:rPr>
              <a:t>Thinking of the stock as an option on the assets of the firm can help us value risky debt and also clarifies how limited liability gives shareholders the incentive to increase risk exposure at the firm level.  The current "</a:t>
            </a:r>
            <a:r>
              <a:rPr lang="en-US" sz="1600" b="1" dirty="0" smtClean="0">
                <a:cs typeface="Arial" charset="0"/>
              </a:rPr>
              <a:t>structural</a:t>
            </a:r>
            <a:r>
              <a:rPr lang="en-US" sz="1600" dirty="0" smtClean="0">
                <a:cs typeface="Arial" charset="0"/>
              </a:rPr>
              <a:t>" and "</a:t>
            </a:r>
            <a:r>
              <a:rPr lang="en-US" sz="1600" b="1" dirty="0" smtClean="0">
                <a:cs typeface="Arial" charset="0"/>
              </a:rPr>
              <a:t>reduced form</a:t>
            </a:r>
            <a:r>
              <a:rPr lang="en-US" sz="1600" dirty="0" smtClean="0">
                <a:cs typeface="Arial" charset="0"/>
              </a:rPr>
              <a:t>" approaches to evaluating credit risk have developed from this insight.  </a:t>
            </a:r>
          </a:p>
          <a:p>
            <a:pPr marL="0" indent="0"/>
            <a:endParaRPr lang="en-US" sz="1600" dirty="0">
              <a:cs typeface="Arial" charset="0"/>
            </a:endParaRPr>
          </a:p>
          <a:p>
            <a:pPr marL="0" indent="0"/>
            <a:r>
              <a:rPr lang="en-US" sz="1600" dirty="0" smtClean="0">
                <a:cs typeface="Arial" charset="0"/>
              </a:rPr>
              <a:t>Finally we take a look at </a:t>
            </a:r>
            <a:r>
              <a:rPr lang="en-US" sz="1600" dirty="0">
                <a:cs typeface="Arial" charset="0"/>
              </a:rPr>
              <a:t>two important new </a:t>
            </a:r>
            <a:r>
              <a:rPr lang="en-US" sz="1600" dirty="0" smtClean="0">
                <a:cs typeface="Arial" charset="0"/>
              </a:rPr>
              <a:t>types of </a:t>
            </a:r>
            <a:r>
              <a:rPr lang="en-US" sz="1600" dirty="0">
                <a:cs typeface="Arial" charset="0"/>
              </a:rPr>
              <a:t>derivative instruments that have been developed specifically for managing credit </a:t>
            </a:r>
            <a:r>
              <a:rPr lang="en-US" sz="1600" dirty="0" smtClean="0">
                <a:cs typeface="Arial" charset="0"/>
              </a:rPr>
              <a:t>risk:  </a:t>
            </a:r>
            <a:r>
              <a:rPr lang="en-US" sz="1600" b="1" dirty="0" smtClean="0">
                <a:cs typeface="Arial" charset="0"/>
              </a:rPr>
              <a:t>credit default swaps (CDS)</a:t>
            </a:r>
            <a:r>
              <a:rPr lang="en-US" sz="1600" dirty="0" smtClean="0">
                <a:cs typeface="Arial" charset="0"/>
              </a:rPr>
              <a:t> and </a:t>
            </a:r>
            <a:r>
              <a:rPr lang="en-US" sz="1600" b="1" dirty="0" smtClean="0">
                <a:cs typeface="Arial" charset="0"/>
              </a:rPr>
              <a:t>collateralized debt obligations (CDOs).</a:t>
            </a:r>
            <a:r>
              <a:rPr lang="en-US" sz="1600" dirty="0" smtClean="0">
                <a:cs typeface="Arial" charset="0"/>
              </a:rPr>
              <a:t> </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3851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03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035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035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03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8DE2E385-DAB6-49E5-8761-5B58EE96A422}" type="slidenum">
              <a:rPr lang="en-US" sz="900"/>
              <a:pPr/>
              <a:t>56</a:t>
            </a:fld>
            <a:endParaRPr lang="en-US" sz="900"/>
          </a:p>
        </p:txBody>
      </p:sp>
      <p:sp>
        <p:nvSpPr>
          <p:cNvPr id="63492" name="Rectangle 2"/>
          <p:cNvSpPr>
            <a:spLocks noGrp="1" noChangeArrowheads="1"/>
          </p:cNvSpPr>
          <p:nvPr>
            <p:ph type="title"/>
          </p:nvPr>
        </p:nvSpPr>
        <p:spPr/>
        <p:txBody>
          <a:bodyPr/>
          <a:lstStyle/>
          <a:p>
            <a:r>
              <a:rPr lang="en-US" smtClean="0"/>
              <a:t>Credit Risk: Default as an Option and Credit Derivatives</a:t>
            </a:r>
          </a:p>
        </p:txBody>
      </p:sp>
      <p:sp>
        <p:nvSpPr>
          <p:cNvPr id="742403" name="Rectangle 3"/>
          <p:cNvSpPr>
            <a:spLocks noGrp="1" noChangeArrowheads="1"/>
          </p:cNvSpPr>
          <p:nvPr>
            <p:ph type="body" idx="1"/>
          </p:nvPr>
        </p:nvSpPr>
        <p:spPr>
          <a:xfrm>
            <a:off x="787400" y="838200"/>
            <a:ext cx="7670800" cy="5486400"/>
          </a:xfrm>
        </p:spPr>
        <p:txBody>
          <a:bodyPr/>
          <a:lstStyle/>
          <a:p>
            <a:pPr marL="0" indent="0" algn="ctr"/>
            <a:r>
              <a:rPr lang="en-US" u="sng" dirty="0" smtClean="0">
                <a:cs typeface="Arial" charset="0"/>
              </a:rPr>
              <a:t>Models of Default Risk</a:t>
            </a:r>
          </a:p>
          <a:p>
            <a:pPr marL="0" indent="0"/>
            <a:endParaRPr lang="en-US" sz="1000" dirty="0" smtClean="0">
              <a:cs typeface="Arial" charset="0"/>
            </a:endParaRPr>
          </a:p>
          <a:p>
            <a:pPr marL="0" indent="0"/>
            <a:r>
              <a:rPr lang="en-US" sz="1600" dirty="0" smtClean="0">
                <a:cs typeface="Arial" charset="0"/>
              </a:rPr>
              <a:t>There are two basic derivatives-related approaches to analyzing and valuing risky debt (i.e. debt with a risk of default): "Structural" models (based on ideas first published in a paper by Merton in 1974), and "Reduced Form" models.</a:t>
            </a:r>
          </a:p>
          <a:p>
            <a:pPr marL="0" indent="0"/>
            <a:endParaRPr lang="en-US" sz="1600" dirty="0" smtClean="0">
              <a:cs typeface="Arial" charset="0"/>
            </a:endParaRPr>
          </a:p>
          <a:p>
            <a:pPr marL="0" indent="0" algn="ctr"/>
            <a:r>
              <a:rPr lang="en-US" sz="1600" dirty="0" smtClean="0">
                <a:cs typeface="Arial" charset="0"/>
              </a:rPr>
              <a:t>Structural Models</a:t>
            </a:r>
          </a:p>
          <a:p>
            <a:pPr marL="0" indent="0" algn="ctr"/>
            <a:endParaRPr lang="en-US" sz="900" dirty="0" smtClean="0">
              <a:cs typeface="Arial" charset="0"/>
            </a:endParaRPr>
          </a:p>
          <a:p>
            <a:pPr lvl="1"/>
            <a:r>
              <a:rPr lang="en-US" dirty="0" smtClean="0">
                <a:cs typeface="Arial" charset="0"/>
              </a:rPr>
              <a:t>The true underlying asset is the whole firm, with current value V</a:t>
            </a:r>
            <a:r>
              <a:rPr lang="en-US" baseline="-25000" dirty="0" smtClean="0">
                <a:cs typeface="Arial" charset="0"/>
              </a:rPr>
              <a:t>t</a:t>
            </a:r>
            <a:r>
              <a:rPr lang="en-US" dirty="0" smtClean="0">
                <a:cs typeface="Arial" charset="0"/>
              </a:rPr>
              <a:t>.</a:t>
            </a:r>
          </a:p>
          <a:p>
            <a:pPr lvl="1"/>
            <a:endParaRPr lang="en-US" dirty="0" smtClean="0">
              <a:cs typeface="Arial" charset="0"/>
            </a:endParaRPr>
          </a:p>
          <a:p>
            <a:pPr lvl="1"/>
            <a:r>
              <a:rPr lang="en-US" dirty="0" err="1" smtClean="0">
                <a:cs typeface="Arial" charset="0"/>
              </a:rPr>
              <a:t>V</a:t>
            </a:r>
            <a:r>
              <a:rPr lang="en-US" baseline="-25000" dirty="0" err="1" smtClean="0">
                <a:cs typeface="Arial" charset="0"/>
              </a:rPr>
              <a:t>t</a:t>
            </a:r>
            <a:r>
              <a:rPr lang="en-US" dirty="0" smtClean="0">
                <a:cs typeface="Arial" charset="0"/>
              </a:rPr>
              <a:t> follows a Black-Scholes type diffusion process</a:t>
            </a:r>
          </a:p>
          <a:p>
            <a:pPr lvl="1"/>
            <a:endParaRPr lang="en-US" dirty="0" smtClean="0">
              <a:cs typeface="Arial" charset="0"/>
            </a:endParaRPr>
          </a:p>
          <a:p>
            <a:pPr lvl="1"/>
            <a:r>
              <a:rPr lang="en-US" dirty="0" smtClean="0">
                <a:cs typeface="Arial" charset="0"/>
              </a:rPr>
              <a:t>Bonds with face value F, maturing at date T, are paid off if V</a:t>
            </a:r>
            <a:r>
              <a:rPr lang="en-US" baseline="-25000" dirty="0" smtClean="0">
                <a:cs typeface="Arial" charset="0"/>
              </a:rPr>
              <a:t>T</a:t>
            </a:r>
            <a:r>
              <a:rPr lang="en-US" dirty="0" smtClean="0">
                <a:cs typeface="Arial" charset="0"/>
              </a:rPr>
              <a:t> &gt; F</a:t>
            </a:r>
          </a:p>
          <a:p>
            <a:pPr lvl="1"/>
            <a:endParaRPr lang="en-US" dirty="0" smtClean="0">
              <a:cs typeface="Arial" charset="0"/>
            </a:endParaRPr>
          </a:p>
          <a:p>
            <a:pPr lvl="1"/>
            <a:r>
              <a:rPr lang="en-US" dirty="0" smtClean="0">
                <a:cs typeface="Arial" charset="0"/>
              </a:rPr>
              <a:t>If V</a:t>
            </a:r>
            <a:r>
              <a:rPr lang="en-US" baseline="-25000" dirty="0" smtClean="0">
                <a:cs typeface="Arial" charset="0"/>
              </a:rPr>
              <a:t>T</a:t>
            </a:r>
            <a:r>
              <a:rPr lang="en-US" dirty="0" smtClean="0">
                <a:cs typeface="Arial" charset="0"/>
              </a:rPr>
              <a:t> &lt; F, the firm defaults and the bondholders take over the firm (they get V</a:t>
            </a:r>
            <a:r>
              <a:rPr lang="en-US" baseline="-25000" dirty="0" smtClean="0">
                <a:cs typeface="Arial" charset="0"/>
              </a:rPr>
              <a:t>T</a:t>
            </a:r>
            <a:r>
              <a:rPr lang="en-US" dirty="0" smtClean="0">
                <a:cs typeface="Arial" charset="0"/>
              </a:rPr>
              <a:t>)</a:t>
            </a:r>
          </a:p>
          <a:p>
            <a:pPr lvl="1"/>
            <a:endParaRPr lang="en-US" dirty="0" smtClean="0">
              <a:cs typeface="Arial" charset="0"/>
            </a:endParaRPr>
          </a:p>
          <a:p>
            <a:pPr lvl="1"/>
            <a:r>
              <a:rPr lang="en-US" dirty="0" smtClean="0">
                <a:cs typeface="Arial" charset="0"/>
              </a:rPr>
              <a:t>This makes equity a kind of call option on the underlying firm value V</a:t>
            </a:r>
          </a:p>
          <a:p>
            <a:pPr lvl="1">
              <a:buFontTx/>
              <a:buNone/>
            </a:pPr>
            <a:endParaRPr lang="en-US" sz="14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967179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240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240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240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2403">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2403">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42403">
                                            <p:txEl>
                                              <p:pRg st="12" end="1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4240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bldLvl="2"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13867008-193F-4ACC-B473-0CA3121C6372}" type="slidenum">
              <a:rPr lang="en-US" sz="900"/>
              <a:pPr/>
              <a:t>57</a:t>
            </a:fld>
            <a:endParaRPr lang="en-US" sz="900"/>
          </a:p>
        </p:txBody>
      </p:sp>
      <p:sp>
        <p:nvSpPr>
          <p:cNvPr id="13317" name="Rectangle 2"/>
          <p:cNvSpPr>
            <a:spLocks noGrp="1" noChangeArrowheads="1"/>
          </p:cNvSpPr>
          <p:nvPr>
            <p:ph type="title"/>
          </p:nvPr>
        </p:nvSpPr>
        <p:spPr/>
        <p:txBody>
          <a:bodyPr/>
          <a:lstStyle/>
          <a:p>
            <a:r>
              <a:rPr lang="en-US" smtClean="0"/>
              <a:t>Credit Risk: Default as an Option and Credit Derivatives</a:t>
            </a:r>
          </a:p>
        </p:txBody>
      </p:sp>
      <p:sp>
        <p:nvSpPr>
          <p:cNvPr id="743427" name="Rectangle 3"/>
          <p:cNvSpPr>
            <a:spLocks noGrp="1" noChangeArrowheads="1"/>
          </p:cNvSpPr>
          <p:nvPr>
            <p:ph type="body" idx="1"/>
          </p:nvPr>
        </p:nvSpPr>
        <p:spPr>
          <a:xfrm>
            <a:off x="685800" y="838200"/>
            <a:ext cx="7772400" cy="3403600"/>
          </a:xfrm>
        </p:spPr>
        <p:txBody>
          <a:bodyPr/>
          <a:lstStyle/>
          <a:p>
            <a:pPr marL="0" indent="0" algn="ctr"/>
            <a:r>
              <a:rPr lang="en-US" u="sng" dirty="0" smtClean="0">
                <a:cs typeface="Times New Roman" pitchFamily="18" charset="0"/>
              </a:rPr>
              <a:t>The Structural Approach:  Corporate Securities as Options on the Firm</a:t>
            </a:r>
          </a:p>
          <a:p>
            <a:pPr marL="0" indent="0" algn="ctr"/>
            <a:r>
              <a:rPr lang="en-US" dirty="0" smtClean="0">
                <a:cs typeface="Times New Roman" pitchFamily="18" charset="0"/>
              </a:rPr>
              <a:t> </a:t>
            </a:r>
            <a:r>
              <a:rPr lang="en-US" i="1" dirty="0" smtClean="0">
                <a:cs typeface="Times New Roman" pitchFamily="18" charset="0"/>
              </a:rPr>
              <a:t>The ability to default is an option</a:t>
            </a:r>
          </a:p>
          <a:p>
            <a:pPr marL="0" indent="0"/>
            <a:endParaRPr lang="en-US" dirty="0" smtClean="0">
              <a:cs typeface="Times New Roman" pitchFamily="18" charset="0"/>
            </a:endParaRPr>
          </a:p>
          <a:p>
            <a:pPr marL="0" indent="0"/>
            <a:r>
              <a:rPr lang="en-US" sz="1600" dirty="0" smtClean="0">
                <a:cs typeface="Times New Roman" pitchFamily="18" charset="0"/>
              </a:rPr>
              <a:t>Consider a firm with a very basic capital structure.  It has issued stock and a single zero coupon bond.</a:t>
            </a:r>
          </a:p>
          <a:p>
            <a:pPr marL="0" indent="0"/>
            <a:endParaRPr lang="en-US" sz="1600" dirty="0" smtClean="0">
              <a:cs typeface="Times New Roman" pitchFamily="18" charset="0"/>
            </a:endParaRPr>
          </a:p>
          <a:p>
            <a:pPr marL="0" indent="0"/>
            <a:r>
              <a:rPr lang="en-US" sz="1600" dirty="0" smtClean="0">
                <a:cs typeface="Times New Roman" pitchFamily="18" charset="0"/>
              </a:rPr>
              <a:t>Let 	V = Value of the entire firm.  </a:t>
            </a:r>
          </a:p>
          <a:p>
            <a:pPr marL="0" indent="0"/>
            <a:r>
              <a:rPr lang="en-US" sz="1600" dirty="0" smtClean="0">
                <a:cs typeface="Times New Roman" pitchFamily="18" charset="0"/>
              </a:rPr>
              <a:t>	F = Face value of bonds to be paid off at date T.</a:t>
            </a:r>
          </a:p>
          <a:p>
            <a:pPr marL="0" indent="0"/>
            <a:endParaRPr lang="en-US" sz="1600" dirty="0" smtClean="0">
              <a:cs typeface="Times New Roman" pitchFamily="18" charset="0"/>
            </a:endParaRPr>
          </a:p>
          <a:p>
            <a:pPr marL="0" indent="0"/>
            <a:r>
              <a:rPr lang="en-US" sz="1600" dirty="0" smtClean="0">
                <a:cs typeface="Times New Roman" pitchFamily="18" charset="0"/>
              </a:rPr>
              <a:t>V is assumed to follow the standard lognormal diffusion process</a:t>
            </a:r>
          </a:p>
        </p:txBody>
      </p:sp>
      <p:sp>
        <p:nvSpPr>
          <p:cNvPr id="743428" name="Text Box 4"/>
          <p:cNvSpPr txBox="1">
            <a:spLocks noChangeArrowheads="1"/>
          </p:cNvSpPr>
          <p:nvPr/>
        </p:nvSpPr>
        <p:spPr bwMode="auto">
          <a:xfrm>
            <a:off x="681038" y="5254625"/>
            <a:ext cx="761841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nSpc>
                <a:spcPct val="90000"/>
              </a:lnSpc>
              <a:spcBef>
                <a:spcPct val="20000"/>
              </a:spcBef>
            </a:pPr>
            <a:r>
              <a:rPr lang="en-US" sz="1600" dirty="0">
                <a:cs typeface="Times New Roman" pitchFamily="18" charset="0"/>
              </a:rPr>
              <a:t>Consider the payoffs on the different securities on date T as a function of the firm value on that date, V</a:t>
            </a:r>
            <a:r>
              <a:rPr lang="en-US" sz="1600" baseline="-25000" dirty="0">
                <a:cs typeface="Times New Roman" pitchFamily="18" charset="0"/>
              </a:rPr>
              <a:t>T</a:t>
            </a:r>
            <a:r>
              <a:rPr lang="en-US" sz="1600" dirty="0">
                <a:cs typeface="Times New Roman" pitchFamily="18" charset="0"/>
              </a:rPr>
              <a:t>.</a:t>
            </a:r>
            <a:endParaRPr lang="en-US" sz="2000" dirty="0"/>
          </a:p>
        </p:txBody>
      </p:sp>
      <p:graphicFrame>
        <p:nvGraphicFramePr>
          <p:cNvPr id="743429" name="Object 5"/>
          <p:cNvGraphicFramePr>
            <a:graphicFrameLocks noChangeAspect="1"/>
          </p:cNvGraphicFramePr>
          <p:nvPr>
            <p:extLst/>
          </p:nvPr>
        </p:nvGraphicFramePr>
        <p:xfrm>
          <a:off x="3038475" y="4413250"/>
          <a:ext cx="2438400" cy="614363"/>
        </p:xfrm>
        <a:graphic>
          <a:graphicData uri="http://schemas.openxmlformats.org/presentationml/2006/ole">
            <mc:AlternateContent xmlns:mc="http://schemas.openxmlformats.org/markup-compatibility/2006">
              <mc:Choice xmlns:v="urn:schemas-microsoft-com:vml" Requires="v">
                <p:oleObj spid="_x0000_s816195" name="Equation" r:id="rId3" imgW="1562040" imgH="393480" progId="Equation.3">
                  <p:embed/>
                </p:oleObj>
              </mc:Choice>
              <mc:Fallback>
                <p:oleObj name="Equation" r:id="rId3" imgW="1562040" imgH="393480" progId="Equation.3">
                  <p:embed/>
                  <p:pic>
                    <p:nvPicPr>
                      <p:cNvPr id="743429" name="Object 5"/>
                      <p:cNvPicPr>
                        <a:picLocks noChangeAspect="1" noChangeArrowheads="1"/>
                      </p:cNvPicPr>
                      <p:nvPr/>
                    </p:nvPicPr>
                    <p:blipFill>
                      <a:blip r:embed="rId4"/>
                      <a:srcRect/>
                      <a:stretch>
                        <a:fillRect/>
                      </a:stretch>
                    </p:blipFill>
                    <p:spPr bwMode="auto">
                      <a:xfrm>
                        <a:off x="3038475" y="4413250"/>
                        <a:ext cx="2438400" cy="614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648325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3427">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3427">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3427">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342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74342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43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7" grpId="0" build="p" bldLvl="2" autoUpdateAnimBg="0"/>
      <p:bldP spid="743428"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3A96ADB-A4AC-4C7E-9D5E-A8911DF2EDDF}" type="slidenum">
              <a:rPr lang="en-US" sz="900"/>
              <a:pPr/>
              <a:t>58</a:t>
            </a:fld>
            <a:endParaRPr lang="en-US" sz="900"/>
          </a:p>
        </p:txBody>
      </p:sp>
      <p:sp>
        <p:nvSpPr>
          <p:cNvPr id="64516" name="Rectangle 2"/>
          <p:cNvSpPr>
            <a:spLocks noGrp="1" noChangeArrowheads="1"/>
          </p:cNvSpPr>
          <p:nvPr>
            <p:ph type="title"/>
          </p:nvPr>
        </p:nvSpPr>
        <p:spPr/>
        <p:txBody>
          <a:bodyPr/>
          <a:lstStyle/>
          <a:p>
            <a:r>
              <a:rPr lang="en-US" smtClean="0"/>
              <a:t>Credit Risk: Default as an Option and Credit Derivatives</a:t>
            </a:r>
          </a:p>
        </p:txBody>
      </p:sp>
      <p:sp>
        <p:nvSpPr>
          <p:cNvPr id="64517" name="Rectangle 3"/>
          <p:cNvSpPr>
            <a:spLocks noGrp="1" noChangeArrowheads="1"/>
          </p:cNvSpPr>
          <p:nvPr>
            <p:ph type="body" idx="1"/>
          </p:nvPr>
        </p:nvSpPr>
        <p:spPr/>
        <p:txBody>
          <a:bodyPr/>
          <a:lstStyle/>
          <a:p>
            <a:pPr marL="0" indent="0" algn="ctr"/>
            <a:r>
              <a:rPr lang="en-US" u="sng" smtClean="0">
                <a:cs typeface="Times New Roman" pitchFamily="18" charset="0"/>
              </a:rPr>
              <a:t>Default in a Structural Model</a:t>
            </a:r>
          </a:p>
          <a:p>
            <a:pPr marL="0" indent="0"/>
            <a:r>
              <a:rPr lang="en-US" smtClean="0">
                <a:cs typeface="Times New Roman" pitchFamily="18" charset="0"/>
              </a:rPr>
              <a:t>      </a:t>
            </a:r>
          </a:p>
        </p:txBody>
      </p:sp>
      <p:grpSp>
        <p:nvGrpSpPr>
          <p:cNvPr id="2" name="Group 4"/>
          <p:cNvGrpSpPr>
            <a:grpSpLocks/>
          </p:cNvGrpSpPr>
          <p:nvPr/>
        </p:nvGrpSpPr>
        <p:grpSpPr bwMode="auto">
          <a:xfrm>
            <a:off x="1241425" y="1300163"/>
            <a:ext cx="5892800" cy="3830637"/>
            <a:chOff x="782" y="819"/>
            <a:chExt cx="3712" cy="2413"/>
          </a:xfrm>
        </p:grpSpPr>
        <p:sp>
          <p:nvSpPr>
            <p:cNvPr id="64531" name="Line 5"/>
            <p:cNvSpPr>
              <a:spLocks noChangeShapeType="1"/>
            </p:cNvSpPr>
            <p:nvPr/>
          </p:nvSpPr>
          <p:spPr bwMode="auto">
            <a:xfrm>
              <a:off x="1000" y="1176"/>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32" name="Line 6"/>
            <p:cNvSpPr>
              <a:spLocks noChangeShapeType="1"/>
            </p:cNvSpPr>
            <p:nvPr/>
          </p:nvSpPr>
          <p:spPr bwMode="auto">
            <a:xfrm>
              <a:off x="996" y="3150"/>
              <a:ext cx="3120"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64533" name="Text Box 7"/>
            <p:cNvSpPr txBox="1">
              <a:spLocks noChangeArrowheads="1"/>
            </p:cNvSpPr>
            <p:nvPr/>
          </p:nvSpPr>
          <p:spPr bwMode="auto">
            <a:xfrm>
              <a:off x="4206" y="3059"/>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time</a:t>
              </a:r>
            </a:p>
          </p:txBody>
        </p:sp>
        <p:sp>
          <p:nvSpPr>
            <p:cNvPr id="64534" name="Text Box 8"/>
            <p:cNvSpPr txBox="1">
              <a:spLocks noChangeArrowheads="1"/>
            </p:cNvSpPr>
            <p:nvPr/>
          </p:nvSpPr>
          <p:spPr bwMode="auto">
            <a:xfrm>
              <a:off x="782" y="819"/>
              <a:ext cx="45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a:t>Value of</a:t>
              </a:r>
            </a:p>
            <a:p>
              <a:pPr algn="ctr"/>
              <a:r>
                <a:rPr lang="en-US"/>
                <a:t>Firm</a:t>
              </a:r>
            </a:p>
          </p:txBody>
        </p:sp>
      </p:grpSp>
      <p:grpSp>
        <p:nvGrpSpPr>
          <p:cNvPr id="3" name="Group 9"/>
          <p:cNvGrpSpPr>
            <a:grpSpLocks/>
          </p:cNvGrpSpPr>
          <p:nvPr/>
        </p:nvGrpSpPr>
        <p:grpSpPr bwMode="auto">
          <a:xfrm>
            <a:off x="685800" y="3279775"/>
            <a:ext cx="5638800" cy="457200"/>
            <a:chOff x="432" y="2066"/>
            <a:chExt cx="3552" cy="288"/>
          </a:xfrm>
        </p:grpSpPr>
        <p:sp>
          <p:nvSpPr>
            <p:cNvPr id="64529" name="Line 10"/>
            <p:cNvSpPr>
              <a:spLocks noChangeShapeType="1"/>
            </p:cNvSpPr>
            <p:nvPr/>
          </p:nvSpPr>
          <p:spPr bwMode="auto">
            <a:xfrm>
              <a:off x="996" y="2274"/>
              <a:ext cx="2988"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30" name="Text Box 11"/>
            <p:cNvSpPr txBox="1">
              <a:spLocks noChangeArrowheads="1"/>
            </p:cNvSpPr>
            <p:nvPr/>
          </p:nvSpPr>
          <p:spPr bwMode="auto">
            <a:xfrm>
              <a:off x="432" y="2066"/>
              <a:ext cx="53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a:t>Face value</a:t>
              </a:r>
            </a:p>
            <a:p>
              <a:pPr algn="ctr"/>
              <a:r>
                <a:rPr lang="en-US"/>
                <a:t>of debt  F</a:t>
              </a:r>
            </a:p>
          </p:txBody>
        </p:sp>
      </p:grpSp>
      <p:grpSp>
        <p:nvGrpSpPr>
          <p:cNvPr id="4" name="Group 12"/>
          <p:cNvGrpSpPr>
            <a:grpSpLocks/>
          </p:cNvGrpSpPr>
          <p:nvPr/>
        </p:nvGrpSpPr>
        <p:grpSpPr bwMode="auto">
          <a:xfrm>
            <a:off x="4559300" y="4010025"/>
            <a:ext cx="1558925" cy="501650"/>
            <a:chOff x="2872" y="2526"/>
            <a:chExt cx="982" cy="316"/>
          </a:xfrm>
        </p:grpSpPr>
        <p:sp>
          <p:nvSpPr>
            <p:cNvPr id="64527" name="Text Box 13"/>
            <p:cNvSpPr txBox="1">
              <a:spLocks noChangeArrowheads="1"/>
            </p:cNvSpPr>
            <p:nvPr/>
          </p:nvSpPr>
          <p:spPr bwMode="auto">
            <a:xfrm>
              <a:off x="2872" y="2669"/>
              <a:ext cx="8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Firm defaults here</a:t>
              </a:r>
            </a:p>
          </p:txBody>
        </p:sp>
        <p:sp>
          <p:nvSpPr>
            <p:cNvPr id="64528" name="Line 14"/>
            <p:cNvSpPr>
              <a:spLocks noChangeShapeType="1"/>
            </p:cNvSpPr>
            <p:nvPr/>
          </p:nvSpPr>
          <p:spPr bwMode="auto">
            <a:xfrm flipV="1">
              <a:off x="3704" y="2526"/>
              <a:ext cx="150" cy="16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15"/>
          <p:cNvGrpSpPr>
            <a:grpSpLocks/>
          </p:cNvGrpSpPr>
          <p:nvPr/>
        </p:nvGrpSpPr>
        <p:grpSpPr bwMode="auto">
          <a:xfrm>
            <a:off x="5467350" y="1695450"/>
            <a:ext cx="1365250" cy="4003675"/>
            <a:chOff x="3444" y="1068"/>
            <a:chExt cx="860" cy="2522"/>
          </a:xfrm>
        </p:grpSpPr>
        <p:sp>
          <p:nvSpPr>
            <p:cNvPr id="64525" name="Line 16"/>
            <p:cNvSpPr>
              <a:spLocks noChangeShapeType="1"/>
            </p:cNvSpPr>
            <p:nvPr/>
          </p:nvSpPr>
          <p:spPr bwMode="auto">
            <a:xfrm flipV="1">
              <a:off x="3876" y="1068"/>
              <a:ext cx="0" cy="208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4526" name="Text Box 17"/>
            <p:cNvSpPr txBox="1">
              <a:spLocks noChangeArrowheads="1"/>
            </p:cNvSpPr>
            <p:nvPr/>
          </p:nvSpPr>
          <p:spPr bwMode="auto">
            <a:xfrm>
              <a:off x="3444" y="3187"/>
              <a:ext cx="860"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a:t>T</a:t>
              </a:r>
            </a:p>
            <a:p>
              <a:pPr algn="ctr"/>
              <a:endParaRPr lang="en-US"/>
            </a:p>
            <a:p>
              <a:pPr algn="ctr"/>
              <a:r>
                <a:rPr lang="en-US"/>
                <a:t>Bond maturity date</a:t>
              </a:r>
            </a:p>
          </p:txBody>
        </p:sp>
      </p:grpSp>
      <p:grpSp>
        <p:nvGrpSpPr>
          <p:cNvPr id="6" name="Group 18"/>
          <p:cNvGrpSpPr>
            <a:grpSpLocks/>
          </p:cNvGrpSpPr>
          <p:nvPr/>
        </p:nvGrpSpPr>
        <p:grpSpPr bwMode="auto">
          <a:xfrm>
            <a:off x="1196975" y="1892300"/>
            <a:ext cx="5270500" cy="2413000"/>
            <a:chOff x="754" y="1192"/>
            <a:chExt cx="3320" cy="1520"/>
          </a:xfrm>
        </p:grpSpPr>
        <p:sp>
          <p:nvSpPr>
            <p:cNvPr id="64523" name="Freeform 19"/>
            <p:cNvSpPr>
              <a:spLocks/>
            </p:cNvSpPr>
            <p:nvPr/>
          </p:nvSpPr>
          <p:spPr bwMode="auto">
            <a:xfrm>
              <a:off x="1004" y="1192"/>
              <a:ext cx="3070" cy="1520"/>
            </a:xfrm>
            <a:custGeom>
              <a:avLst/>
              <a:gdLst>
                <a:gd name="T0" fmla="*/ 12 w 3070"/>
                <a:gd name="T1" fmla="*/ 448 h 1520"/>
                <a:gd name="T2" fmla="*/ 36 w 3070"/>
                <a:gd name="T3" fmla="*/ 512 h 1520"/>
                <a:gd name="T4" fmla="*/ 100 w 3070"/>
                <a:gd name="T5" fmla="*/ 656 h 1520"/>
                <a:gd name="T6" fmla="*/ 192 w 3070"/>
                <a:gd name="T7" fmla="*/ 780 h 1520"/>
                <a:gd name="T8" fmla="*/ 308 w 3070"/>
                <a:gd name="T9" fmla="*/ 840 h 1520"/>
                <a:gd name="T10" fmla="*/ 332 w 3070"/>
                <a:gd name="T11" fmla="*/ 696 h 1520"/>
                <a:gd name="T12" fmla="*/ 380 w 3070"/>
                <a:gd name="T13" fmla="*/ 676 h 1520"/>
                <a:gd name="T14" fmla="*/ 424 w 3070"/>
                <a:gd name="T15" fmla="*/ 564 h 1520"/>
                <a:gd name="T16" fmla="*/ 452 w 3070"/>
                <a:gd name="T17" fmla="*/ 464 h 1520"/>
                <a:gd name="T18" fmla="*/ 476 w 3070"/>
                <a:gd name="T19" fmla="*/ 392 h 1520"/>
                <a:gd name="T20" fmla="*/ 556 w 3070"/>
                <a:gd name="T21" fmla="*/ 312 h 1520"/>
                <a:gd name="T22" fmla="*/ 600 w 3070"/>
                <a:gd name="T23" fmla="*/ 232 h 1520"/>
                <a:gd name="T24" fmla="*/ 624 w 3070"/>
                <a:gd name="T25" fmla="*/ 208 h 1520"/>
                <a:gd name="T26" fmla="*/ 660 w 3070"/>
                <a:gd name="T27" fmla="*/ 264 h 1520"/>
                <a:gd name="T28" fmla="*/ 684 w 3070"/>
                <a:gd name="T29" fmla="*/ 424 h 1520"/>
                <a:gd name="T30" fmla="*/ 752 w 3070"/>
                <a:gd name="T31" fmla="*/ 476 h 1520"/>
                <a:gd name="T32" fmla="*/ 764 w 3070"/>
                <a:gd name="T33" fmla="*/ 536 h 1520"/>
                <a:gd name="T34" fmla="*/ 792 w 3070"/>
                <a:gd name="T35" fmla="*/ 556 h 1520"/>
                <a:gd name="T36" fmla="*/ 880 w 3070"/>
                <a:gd name="T37" fmla="*/ 612 h 1520"/>
                <a:gd name="T38" fmla="*/ 984 w 3070"/>
                <a:gd name="T39" fmla="*/ 548 h 1520"/>
                <a:gd name="T40" fmla="*/ 996 w 3070"/>
                <a:gd name="T41" fmla="*/ 460 h 1520"/>
                <a:gd name="T42" fmla="*/ 1072 w 3070"/>
                <a:gd name="T43" fmla="*/ 408 h 1520"/>
                <a:gd name="T44" fmla="*/ 1136 w 3070"/>
                <a:gd name="T45" fmla="*/ 268 h 1520"/>
                <a:gd name="T46" fmla="*/ 1164 w 3070"/>
                <a:gd name="T47" fmla="*/ 200 h 1520"/>
                <a:gd name="T48" fmla="*/ 1284 w 3070"/>
                <a:gd name="T49" fmla="*/ 32 h 1520"/>
                <a:gd name="T50" fmla="*/ 1348 w 3070"/>
                <a:gd name="T51" fmla="*/ 24 h 1520"/>
                <a:gd name="T52" fmla="*/ 1392 w 3070"/>
                <a:gd name="T53" fmla="*/ 124 h 1520"/>
                <a:gd name="T54" fmla="*/ 1476 w 3070"/>
                <a:gd name="T55" fmla="*/ 352 h 1520"/>
                <a:gd name="T56" fmla="*/ 1496 w 3070"/>
                <a:gd name="T57" fmla="*/ 372 h 1520"/>
                <a:gd name="T58" fmla="*/ 1644 w 3070"/>
                <a:gd name="T59" fmla="*/ 452 h 1520"/>
                <a:gd name="T60" fmla="*/ 1700 w 3070"/>
                <a:gd name="T61" fmla="*/ 604 h 1520"/>
                <a:gd name="T62" fmla="*/ 1760 w 3070"/>
                <a:gd name="T63" fmla="*/ 644 h 1520"/>
                <a:gd name="T64" fmla="*/ 1904 w 3070"/>
                <a:gd name="T65" fmla="*/ 780 h 1520"/>
                <a:gd name="T66" fmla="*/ 2064 w 3070"/>
                <a:gd name="T67" fmla="*/ 704 h 1520"/>
                <a:gd name="T68" fmla="*/ 2160 w 3070"/>
                <a:gd name="T69" fmla="*/ 700 h 1520"/>
                <a:gd name="T70" fmla="*/ 2204 w 3070"/>
                <a:gd name="T71" fmla="*/ 896 h 1520"/>
                <a:gd name="T72" fmla="*/ 2328 w 3070"/>
                <a:gd name="T73" fmla="*/ 984 h 1520"/>
                <a:gd name="T74" fmla="*/ 2472 w 3070"/>
                <a:gd name="T75" fmla="*/ 1032 h 1520"/>
                <a:gd name="T76" fmla="*/ 2516 w 3070"/>
                <a:gd name="T77" fmla="*/ 1112 h 1520"/>
                <a:gd name="T78" fmla="*/ 2616 w 3070"/>
                <a:gd name="T79" fmla="*/ 1176 h 1520"/>
                <a:gd name="T80" fmla="*/ 2652 w 3070"/>
                <a:gd name="T81" fmla="*/ 1200 h 1520"/>
                <a:gd name="T82" fmla="*/ 2796 w 3070"/>
                <a:gd name="T83" fmla="*/ 1248 h 1520"/>
                <a:gd name="T84" fmla="*/ 2952 w 3070"/>
                <a:gd name="T85" fmla="*/ 1360 h 1520"/>
                <a:gd name="T86" fmla="*/ 3036 w 3070"/>
                <a:gd name="T87" fmla="*/ 1452 h 1520"/>
                <a:gd name="T88" fmla="*/ 3056 w 3070"/>
                <a:gd name="T89" fmla="*/ 1520 h 152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070"/>
                <a:gd name="T136" fmla="*/ 0 h 1520"/>
                <a:gd name="T137" fmla="*/ 3070 w 3070"/>
                <a:gd name="T138" fmla="*/ 1520 h 152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070" h="1520">
                  <a:moveTo>
                    <a:pt x="0" y="484"/>
                  </a:moveTo>
                  <a:cubicBezTo>
                    <a:pt x="4" y="472"/>
                    <a:pt x="8" y="460"/>
                    <a:pt x="12" y="448"/>
                  </a:cubicBezTo>
                  <a:cubicBezTo>
                    <a:pt x="13" y="444"/>
                    <a:pt x="16" y="436"/>
                    <a:pt x="16" y="436"/>
                  </a:cubicBezTo>
                  <a:cubicBezTo>
                    <a:pt x="45" y="446"/>
                    <a:pt x="31" y="488"/>
                    <a:pt x="36" y="512"/>
                  </a:cubicBezTo>
                  <a:cubicBezTo>
                    <a:pt x="39" y="527"/>
                    <a:pt x="59" y="540"/>
                    <a:pt x="72" y="544"/>
                  </a:cubicBezTo>
                  <a:cubicBezTo>
                    <a:pt x="73" y="571"/>
                    <a:pt x="59" y="642"/>
                    <a:pt x="100" y="656"/>
                  </a:cubicBezTo>
                  <a:cubicBezTo>
                    <a:pt x="115" y="700"/>
                    <a:pt x="92" y="717"/>
                    <a:pt x="132" y="744"/>
                  </a:cubicBezTo>
                  <a:cubicBezTo>
                    <a:pt x="148" y="767"/>
                    <a:pt x="167" y="774"/>
                    <a:pt x="192" y="780"/>
                  </a:cubicBezTo>
                  <a:cubicBezTo>
                    <a:pt x="214" y="846"/>
                    <a:pt x="169" y="823"/>
                    <a:pt x="284" y="828"/>
                  </a:cubicBezTo>
                  <a:cubicBezTo>
                    <a:pt x="284" y="828"/>
                    <a:pt x="305" y="843"/>
                    <a:pt x="308" y="840"/>
                  </a:cubicBezTo>
                  <a:cubicBezTo>
                    <a:pt x="316" y="832"/>
                    <a:pt x="320" y="799"/>
                    <a:pt x="324" y="788"/>
                  </a:cubicBezTo>
                  <a:cubicBezTo>
                    <a:pt x="326" y="757"/>
                    <a:pt x="315" y="722"/>
                    <a:pt x="332" y="696"/>
                  </a:cubicBezTo>
                  <a:cubicBezTo>
                    <a:pt x="337" y="688"/>
                    <a:pt x="363" y="682"/>
                    <a:pt x="368" y="680"/>
                  </a:cubicBezTo>
                  <a:cubicBezTo>
                    <a:pt x="372" y="679"/>
                    <a:pt x="380" y="676"/>
                    <a:pt x="380" y="676"/>
                  </a:cubicBezTo>
                  <a:cubicBezTo>
                    <a:pt x="405" y="651"/>
                    <a:pt x="393" y="617"/>
                    <a:pt x="408" y="588"/>
                  </a:cubicBezTo>
                  <a:cubicBezTo>
                    <a:pt x="412" y="579"/>
                    <a:pt x="419" y="572"/>
                    <a:pt x="424" y="564"/>
                  </a:cubicBezTo>
                  <a:cubicBezTo>
                    <a:pt x="429" y="557"/>
                    <a:pt x="432" y="540"/>
                    <a:pt x="432" y="540"/>
                  </a:cubicBezTo>
                  <a:cubicBezTo>
                    <a:pt x="434" y="505"/>
                    <a:pt x="425" y="482"/>
                    <a:pt x="452" y="464"/>
                  </a:cubicBezTo>
                  <a:cubicBezTo>
                    <a:pt x="457" y="445"/>
                    <a:pt x="458" y="438"/>
                    <a:pt x="472" y="424"/>
                  </a:cubicBezTo>
                  <a:cubicBezTo>
                    <a:pt x="473" y="413"/>
                    <a:pt x="472" y="402"/>
                    <a:pt x="476" y="392"/>
                  </a:cubicBezTo>
                  <a:cubicBezTo>
                    <a:pt x="486" y="365"/>
                    <a:pt x="502" y="366"/>
                    <a:pt x="520" y="348"/>
                  </a:cubicBezTo>
                  <a:cubicBezTo>
                    <a:pt x="532" y="336"/>
                    <a:pt x="541" y="322"/>
                    <a:pt x="556" y="312"/>
                  </a:cubicBezTo>
                  <a:cubicBezTo>
                    <a:pt x="562" y="303"/>
                    <a:pt x="573" y="298"/>
                    <a:pt x="576" y="288"/>
                  </a:cubicBezTo>
                  <a:cubicBezTo>
                    <a:pt x="587" y="254"/>
                    <a:pt x="572" y="250"/>
                    <a:pt x="600" y="232"/>
                  </a:cubicBezTo>
                  <a:cubicBezTo>
                    <a:pt x="615" y="209"/>
                    <a:pt x="613" y="198"/>
                    <a:pt x="616" y="168"/>
                  </a:cubicBezTo>
                  <a:cubicBezTo>
                    <a:pt x="618" y="181"/>
                    <a:pt x="613" y="200"/>
                    <a:pt x="624" y="208"/>
                  </a:cubicBezTo>
                  <a:cubicBezTo>
                    <a:pt x="631" y="213"/>
                    <a:pt x="648" y="216"/>
                    <a:pt x="648" y="216"/>
                  </a:cubicBezTo>
                  <a:cubicBezTo>
                    <a:pt x="659" y="248"/>
                    <a:pt x="655" y="232"/>
                    <a:pt x="660" y="264"/>
                  </a:cubicBezTo>
                  <a:cubicBezTo>
                    <a:pt x="663" y="300"/>
                    <a:pt x="665" y="324"/>
                    <a:pt x="676" y="356"/>
                  </a:cubicBezTo>
                  <a:cubicBezTo>
                    <a:pt x="679" y="379"/>
                    <a:pt x="675" y="403"/>
                    <a:pt x="684" y="424"/>
                  </a:cubicBezTo>
                  <a:cubicBezTo>
                    <a:pt x="687" y="431"/>
                    <a:pt x="738" y="443"/>
                    <a:pt x="744" y="444"/>
                  </a:cubicBezTo>
                  <a:cubicBezTo>
                    <a:pt x="747" y="455"/>
                    <a:pt x="751" y="465"/>
                    <a:pt x="752" y="476"/>
                  </a:cubicBezTo>
                  <a:cubicBezTo>
                    <a:pt x="753" y="492"/>
                    <a:pt x="753" y="508"/>
                    <a:pt x="756" y="524"/>
                  </a:cubicBezTo>
                  <a:cubicBezTo>
                    <a:pt x="757" y="529"/>
                    <a:pt x="762" y="532"/>
                    <a:pt x="764" y="536"/>
                  </a:cubicBezTo>
                  <a:cubicBezTo>
                    <a:pt x="766" y="540"/>
                    <a:pt x="765" y="546"/>
                    <a:pt x="768" y="548"/>
                  </a:cubicBezTo>
                  <a:cubicBezTo>
                    <a:pt x="775" y="553"/>
                    <a:pt x="792" y="556"/>
                    <a:pt x="792" y="556"/>
                  </a:cubicBezTo>
                  <a:cubicBezTo>
                    <a:pt x="805" y="575"/>
                    <a:pt x="827" y="585"/>
                    <a:pt x="848" y="592"/>
                  </a:cubicBezTo>
                  <a:cubicBezTo>
                    <a:pt x="854" y="610"/>
                    <a:pt x="864" y="607"/>
                    <a:pt x="880" y="612"/>
                  </a:cubicBezTo>
                  <a:cubicBezTo>
                    <a:pt x="919" y="607"/>
                    <a:pt x="934" y="593"/>
                    <a:pt x="964" y="572"/>
                  </a:cubicBezTo>
                  <a:cubicBezTo>
                    <a:pt x="970" y="568"/>
                    <a:pt x="981" y="555"/>
                    <a:pt x="984" y="548"/>
                  </a:cubicBezTo>
                  <a:cubicBezTo>
                    <a:pt x="987" y="540"/>
                    <a:pt x="992" y="524"/>
                    <a:pt x="992" y="524"/>
                  </a:cubicBezTo>
                  <a:cubicBezTo>
                    <a:pt x="993" y="503"/>
                    <a:pt x="991" y="481"/>
                    <a:pt x="996" y="460"/>
                  </a:cubicBezTo>
                  <a:cubicBezTo>
                    <a:pt x="996" y="459"/>
                    <a:pt x="1048" y="424"/>
                    <a:pt x="1048" y="424"/>
                  </a:cubicBezTo>
                  <a:cubicBezTo>
                    <a:pt x="1056" y="419"/>
                    <a:pt x="1072" y="408"/>
                    <a:pt x="1072" y="408"/>
                  </a:cubicBezTo>
                  <a:cubicBezTo>
                    <a:pt x="1075" y="355"/>
                    <a:pt x="1073" y="329"/>
                    <a:pt x="1112" y="300"/>
                  </a:cubicBezTo>
                  <a:cubicBezTo>
                    <a:pt x="1117" y="285"/>
                    <a:pt x="1127" y="281"/>
                    <a:pt x="1136" y="268"/>
                  </a:cubicBezTo>
                  <a:cubicBezTo>
                    <a:pt x="1137" y="255"/>
                    <a:pt x="1136" y="241"/>
                    <a:pt x="1140" y="228"/>
                  </a:cubicBezTo>
                  <a:cubicBezTo>
                    <a:pt x="1143" y="217"/>
                    <a:pt x="1158" y="209"/>
                    <a:pt x="1164" y="200"/>
                  </a:cubicBezTo>
                  <a:cubicBezTo>
                    <a:pt x="1192" y="160"/>
                    <a:pt x="1201" y="109"/>
                    <a:pt x="1244" y="80"/>
                  </a:cubicBezTo>
                  <a:cubicBezTo>
                    <a:pt x="1256" y="62"/>
                    <a:pt x="1267" y="45"/>
                    <a:pt x="1284" y="32"/>
                  </a:cubicBezTo>
                  <a:cubicBezTo>
                    <a:pt x="1289" y="17"/>
                    <a:pt x="1299" y="13"/>
                    <a:pt x="1308" y="0"/>
                  </a:cubicBezTo>
                  <a:cubicBezTo>
                    <a:pt x="1332" y="5"/>
                    <a:pt x="1329" y="12"/>
                    <a:pt x="1348" y="24"/>
                  </a:cubicBezTo>
                  <a:cubicBezTo>
                    <a:pt x="1358" y="38"/>
                    <a:pt x="1366" y="39"/>
                    <a:pt x="1380" y="48"/>
                  </a:cubicBezTo>
                  <a:cubicBezTo>
                    <a:pt x="1388" y="73"/>
                    <a:pt x="1384" y="99"/>
                    <a:pt x="1392" y="124"/>
                  </a:cubicBezTo>
                  <a:cubicBezTo>
                    <a:pt x="1394" y="167"/>
                    <a:pt x="1387" y="314"/>
                    <a:pt x="1452" y="336"/>
                  </a:cubicBezTo>
                  <a:cubicBezTo>
                    <a:pt x="1472" y="366"/>
                    <a:pt x="1445" y="331"/>
                    <a:pt x="1476" y="352"/>
                  </a:cubicBezTo>
                  <a:cubicBezTo>
                    <a:pt x="1480" y="355"/>
                    <a:pt x="1481" y="361"/>
                    <a:pt x="1484" y="364"/>
                  </a:cubicBezTo>
                  <a:cubicBezTo>
                    <a:pt x="1487" y="367"/>
                    <a:pt x="1492" y="370"/>
                    <a:pt x="1496" y="372"/>
                  </a:cubicBezTo>
                  <a:cubicBezTo>
                    <a:pt x="1538" y="396"/>
                    <a:pt x="1558" y="402"/>
                    <a:pt x="1608" y="408"/>
                  </a:cubicBezTo>
                  <a:cubicBezTo>
                    <a:pt x="1629" y="415"/>
                    <a:pt x="1631" y="435"/>
                    <a:pt x="1644" y="452"/>
                  </a:cubicBezTo>
                  <a:cubicBezTo>
                    <a:pt x="1647" y="485"/>
                    <a:pt x="1646" y="536"/>
                    <a:pt x="1664" y="568"/>
                  </a:cubicBezTo>
                  <a:cubicBezTo>
                    <a:pt x="1672" y="581"/>
                    <a:pt x="1686" y="598"/>
                    <a:pt x="1700" y="604"/>
                  </a:cubicBezTo>
                  <a:cubicBezTo>
                    <a:pt x="1708" y="607"/>
                    <a:pt x="1724" y="612"/>
                    <a:pt x="1724" y="612"/>
                  </a:cubicBezTo>
                  <a:cubicBezTo>
                    <a:pt x="1734" y="627"/>
                    <a:pt x="1747" y="633"/>
                    <a:pt x="1760" y="644"/>
                  </a:cubicBezTo>
                  <a:cubicBezTo>
                    <a:pt x="1789" y="668"/>
                    <a:pt x="1795" y="686"/>
                    <a:pt x="1836" y="700"/>
                  </a:cubicBezTo>
                  <a:cubicBezTo>
                    <a:pt x="1841" y="736"/>
                    <a:pt x="1867" y="771"/>
                    <a:pt x="1904" y="780"/>
                  </a:cubicBezTo>
                  <a:cubicBezTo>
                    <a:pt x="1936" y="769"/>
                    <a:pt x="1958" y="760"/>
                    <a:pt x="1992" y="756"/>
                  </a:cubicBezTo>
                  <a:cubicBezTo>
                    <a:pt x="2022" y="746"/>
                    <a:pt x="2034" y="714"/>
                    <a:pt x="2064" y="704"/>
                  </a:cubicBezTo>
                  <a:cubicBezTo>
                    <a:pt x="2080" y="680"/>
                    <a:pt x="2102" y="677"/>
                    <a:pt x="2128" y="668"/>
                  </a:cubicBezTo>
                  <a:cubicBezTo>
                    <a:pt x="2142" y="677"/>
                    <a:pt x="2148" y="688"/>
                    <a:pt x="2160" y="700"/>
                  </a:cubicBezTo>
                  <a:cubicBezTo>
                    <a:pt x="2181" y="764"/>
                    <a:pt x="2165" y="707"/>
                    <a:pt x="2172" y="844"/>
                  </a:cubicBezTo>
                  <a:cubicBezTo>
                    <a:pt x="2174" y="878"/>
                    <a:pt x="2173" y="888"/>
                    <a:pt x="2204" y="896"/>
                  </a:cubicBezTo>
                  <a:cubicBezTo>
                    <a:pt x="2218" y="914"/>
                    <a:pt x="2230" y="938"/>
                    <a:pt x="2248" y="952"/>
                  </a:cubicBezTo>
                  <a:cubicBezTo>
                    <a:pt x="2274" y="973"/>
                    <a:pt x="2299" y="972"/>
                    <a:pt x="2328" y="984"/>
                  </a:cubicBezTo>
                  <a:cubicBezTo>
                    <a:pt x="2365" y="1000"/>
                    <a:pt x="2395" y="1011"/>
                    <a:pt x="2436" y="1016"/>
                  </a:cubicBezTo>
                  <a:cubicBezTo>
                    <a:pt x="2449" y="1020"/>
                    <a:pt x="2459" y="1028"/>
                    <a:pt x="2472" y="1032"/>
                  </a:cubicBezTo>
                  <a:cubicBezTo>
                    <a:pt x="2483" y="1043"/>
                    <a:pt x="2508" y="1060"/>
                    <a:pt x="2508" y="1060"/>
                  </a:cubicBezTo>
                  <a:cubicBezTo>
                    <a:pt x="2510" y="1077"/>
                    <a:pt x="2507" y="1097"/>
                    <a:pt x="2516" y="1112"/>
                  </a:cubicBezTo>
                  <a:cubicBezTo>
                    <a:pt x="2523" y="1124"/>
                    <a:pt x="2540" y="1144"/>
                    <a:pt x="2540" y="1144"/>
                  </a:cubicBezTo>
                  <a:cubicBezTo>
                    <a:pt x="2548" y="1168"/>
                    <a:pt x="2594" y="1169"/>
                    <a:pt x="2616" y="1176"/>
                  </a:cubicBezTo>
                  <a:cubicBezTo>
                    <a:pt x="2625" y="1179"/>
                    <a:pt x="2632" y="1187"/>
                    <a:pt x="2640" y="1192"/>
                  </a:cubicBezTo>
                  <a:cubicBezTo>
                    <a:pt x="2644" y="1195"/>
                    <a:pt x="2652" y="1200"/>
                    <a:pt x="2652" y="1200"/>
                  </a:cubicBezTo>
                  <a:cubicBezTo>
                    <a:pt x="2667" y="1222"/>
                    <a:pt x="2683" y="1223"/>
                    <a:pt x="2708" y="1228"/>
                  </a:cubicBezTo>
                  <a:cubicBezTo>
                    <a:pt x="2733" y="1245"/>
                    <a:pt x="2766" y="1244"/>
                    <a:pt x="2796" y="1248"/>
                  </a:cubicBezTo>
                  <a:cubicBezTo>
                    <a:pt x="2826" y="1278"/>
                    <a:pt x="2852" y="1303"/>
                    <a:pt x="2892" y="1316"/>
                  </a:cubicBezTo>
                  <a:cubicBezTo>
                    <a:pt x="2911" y="1331"/>
                    <a:pt x="2931" y="1346"/>
                    <a:pt x="2952" y="1360"/>
                  </a:cubicBezTo>
                  <a:cubicBezTo>
                    <a:pt x="2958" y="1378"/>
                    <a:pt x="2969" y="1374"/>
                    <a:pt x="2984" y="1384"/>
                  </a:cubicBezTo>
                  <a:cubicBezTo>
                    <a:pt x="3000" y="1408"/>
                    <a:pt x="3016" y="1432"/>
                    <a:pt x="3036" y="1452"/>
                  </a:cubicBezTo>
                  <a:cubicBezTo>
                    <a:pt x="3041" y="1471"/>
                    <a:pt x="3046" y="1482"/>
                    <a:pt x="3060" y="1496"/>
                  </a:cubicBezTo>
                  <a:cubicBezTo>
                    <a:pt x="3062" y="1502"/>
                    <a:pt x="3070" y="1520"/>
                    <a:pt x="3056" y="152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4524" name="Text Box 20"/>
            <p:cNvSpPr txBox="1">
              <a:spLocks noChangeArrowheads="1"/>
            </p:cNvSpPr>
            <p:nvPr/>
          </p:nvSpPr>
          <p:spPr bwMode="auto">
            <a:xfrm>
              <a:off x="754" y="1571"/>
              <a:ext cx="21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V</a:t>
              </a:r>
              <a:r>
                <a:rPr lang="en-US" baseline="-25000"/>
                <a:t>0</a:t>
              </a:r>
            </a:p>
          </p:txBody>
        </p:sp>
      </p:grpSp>
      <p:sp>
        <p:nvSpPr>
          <p:cNvPr id="23"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602081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50D9DCB-420F-482C-874B-6630D2001B44}" type="slidenum">
              <a:rPr lang="en-US" sz="900"/>
              <a:pPr/>
              <a:t>59</a:t>
            </a:fld>
            <a:endParaRPr lang="en-US" sz="900"/>
          </a:p>
        </p:txBody>
      </p:sp>
      <p:sp>
        <p:nvSpPr>
          <p:cNvPr id="65540" name="Rectangle 2"/>
          <p:cNvSpPr>
            <a:spLocks noGrp="1" noChangeArrowheads="1"/>
          </p:cNvSpPr>
          <p:nvPr>
            <p:ph type="title"/>
          </p:nvPr>
        </p:nvSpPr>
        <p:spPr/>
        <p:txBody>
          <a:bodyPr/>
          <a:lstStyle/>
          <a:p>
            <a:r>
              <a:rPr lang="en-US" smtClean="0"/>
              <a:t>Credit Risk: Default as an Option and Credit Derivatives</a:t>
            </a:r>
          </a:p>
        </p:txBody>
      </p:sp>
      <p:sp>
        <p:nvSpPr>
          <p:cNvPr id="745475" name="Rectangle 3"/>
          <p:cNvSpPr>
            <a:spLocks noGrp="1" noChangeArrowheads="1"/>
          </p:cNvSpPr>
          <p:nvPr>
            <p:ph type="body" idx="1"/>
          </p:nvPr>
        </p:nvSpPr>
        <p:spPr/>
        <p:txBody>
          <a:bodyPr/>
          <a:lstStyle/>
          <a:p>
            <a:pPr marL="0" indent="0" algn="ctr">
              <a:lnSpc>
                <a:spcPct val="90000"/>
              </a:lnSpc>
            </a:pPr>
            <a:r>
              <a:rPr lang="en-US" u="sng" dirty="0" smtClean="0">
                <a:cs typeface="Times New Roman" pitchFamily="18" charset="0"/>
              </a:rPr>
              <a:t> Security Payoffs at Bond Maturity, Date T</a:t>
            </a:r>
          </a:p>
          <a:p>
            <a:pPr marL="0" indent="0" algn="ctr">
              <a:lnSpc>
                <a:spcPct val="90000"/>
              </a:lnSpc>
            </a:pPr>
            <a:endParaRPr lang="en-US" sz="1000" u="sng" dirty="0" smtClean="0">
              <a:cs typeface="Times New Roman" pitchFamily="18" charset="0"/>
            </a:endParaRPr>
          </a:p>
          <a:p>
            <a:pPr marL="0" indent="0">
              <a:lnSpc>
                <a:spcPct val="90000"/>
              </a:lnSpc>
            </a:pPr>
            <a:r>
              <a:rPr lang="en-US" sz="1600" dirty="0" smtClean="0">
                <a:cs typeface="Times New Roman" pitchFamily="18" charset="0"/>
              </a:rPr>
              <a:t>      		    V</a:t>
            </a:r>
            <a:r>
              <a:rPr lang="en-US" sz="1600" baseline="-30000" dirty="0" smtClean="0">
                <a:cs typeface="Times New Roman" pitchFamily="18" charset="0"/>
              </a:rPr>
              <a:t>T</a:t>
            </a:r>
            <a:r>
              <a:rPr lang="en-US" sz="1600" dirty="0" smtClean="0">
                <a:cs typeface="Times New Roman" pitchFamily="18" charset="0"/>
              </a:rPr>
              <a:t> &lt; F      		      </a:t>
            </a:r>
            <a:r>
              <a:rPr lang="en-US" sz="1600" dirty="0" err="1" smtClean="0">
                <a:cs typeface="Times New Roman" pitchFamily="18" charset="0"/>
              </a:rPr>
              <a:t>F</a:t>
            </a:r>
            <a:r>
              <a:rPr lang="en-US" sz="1600" dirty="0" smtClean="0">
                <a:cs typeface="Times New Roman" pitchFamily="18" charset="0"/>
              </a:rPr>
              <a:t> &lt; V</a:t>
            </a:r>
            <a:r>
              <a:rPr lang="en-US" sz="1600" baseline="-30000" dirty="0" smtClean="0">
                <a:cs typeface="Times New Roman" pitchFamily="18" charset="0"/>
              </a:rPr>
              <a:t>T</a:t>
            </a:r>
            <a:r>
              <a:rPr lang="en-US" sz="1600" dirty="0" smtClean="0">
                <a:cs typeface="Times New Roman" pitchFamily="18" charset="0"/>
              </a:rPr>
              <a:t> </a:t>
            </a:r>
            <a:r>
              <a:rPr lang="en-US" sz="1600" u="sng" dirty="0" smtClean="0">
                <a:cs typeface="Times New Roman" pitchFamily="18" charset="0"/>
              </a:rPr>
              <a:t>     </a:t>
            </a:r>
            <a:endParaRPr lang="en-US" sz="1600" dirty="0" smtClean="0">
              <a:cs typeface="Times New Roman" pitchFamily="18" charset="0"/>
            </a:endParaRP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1.  STOCK	         0			     V</a:t>
            </a:r>
            <a:r>
              <a:rPr lang="en-US" sz="1600" baseline="-30000" dirty="0" smtClean="0">
                <a:cs typeface="Times New Roman" pitchFamily="18" charset="0"/>
              </a:rPr>
              <a:t>T</a:t>
            </a:r>
            <a:r>
              <a:rPr lang="en-US" sz="1600" dirty="0" smtClean="0">
                <a:cs typeface="Times New Roman" pitchFamily="18" charset="0"/>
              </a:rPr>
              <a:t> - F</a:t>
            </a:r>
          </a:p>
          <a:p>
            <a:pPr marL="0" indent="0">
              <a:lnSpc>
                <a:spcPct val="90000"/>
              </a:lnSpc>
            </a:pPr>
            <a:r>
              <a:rPr lang="en-US" sz="1600" dirty="0" smtClean="0">
                <a:cs typeface="Times New Roman" pitchFamily="18" charset="0"/>
              </a:rPr>
              <a:t> 	               Firm is bankrupt		Firm is solvent.</a:t>
            </a:r>
          </a:p>
          <a:p>
            <a:pPr marL="0" indent="0">
              <a:lnSpc>
                <a:spcPct val="90000"/>
              </a:lnSpc>
            </a:pPr>
            <a:r>
              <a:rPr lang="en-US" sz="1600" dirty="0" smtClean="0">
                <a:cs typeface="Times New Roman" pitchFamily="18" charset="0"/>
              </a:rPr>
              <a:t>				            Bonds are paid in full.</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2.  BONDS	        V</a:t>
            </a:r>
            <a:r>
              <a:rPr lang="en-US" sz="1600" baseline="-30000" dirty="0" smtClean="0">
                <a:cs typeface="Times New Roman" pitchFamily="18" charset="0"/>
              </a:rPr>
              <a:t>T</a:t>
            </a:r>
            <a:r>
              <a:rPr lang="en-US" sz="1600" dirty="0" smtClean="0">
                <a:cs typeface="Times New Roman" pitchFamily="18" charset="0"/>
              </a:rPr>
              <a:t>			         F</a:t>
            </a:r>
          </a:p>
          <a:p>
            <a:pPr marL="0" indent="0">
              <a:lnSpc>
                <a:spcPct val="90000"/>
              </a:lnSpc>
            </a:pPr>
            <a:r>
              <a:rPr lang="en-US" sz="1600" dirty="0" smtClean="0">
                <a:cs typeface="Times New Roman" pitchFamily="18" charset="0"/>
              </a:rPr>
              <a:t> 	                Firm is bankrupt.	                Firm is solvent.</a:t>
            </a:r>
          </a:p>
          <a:p>
            <a:pPr marL="0" indent="0">
              <a:lnSpc>
                <a:spcPct val="90000"/>
              </a:lnSpc>
            </a:pPr>
            <a:r>
              <a:rPr lang="en-US" sz="1600" dirty="0" smtClean="0">
                <a:cs typeface="Times New Roman" pitchFamily="18" charset="0"/>
              </a:rPr>
              <a:t>	               Assets distributed 	                Bonds are paid </a:t>
            </a:r>
          </a:p>
          <a:p>
            <a:pPr marL="0" indent="0">
              <a:lnSpc>
                <a:spcPct val="90000"/>
              </a:lnSpc>
            </a:pPr>
            <a:r>
              <a:rPr lang="en-US" sz="1600" dirty="0" smtClean="0">
                <a:cs typeface="Times New Roman" pitchFamily="18" charset="0"/>
              </a:rPr>
              <a:t>                                   to bondholders	               off at face value.</a:t>
            </a:r>
          </a:p>
          <a:p>
            <a:pPr marL="0" indent="0">
              <a:lnSpc>
                <a:spcPct val="90000"/>
              </a:lnSpc>
            </a:pPr>
            <a:endParaRPr lang="en-US" sz="1600" dirty="0">
              <a:cs typeface="Times New Roman" pitchFamily="18" charset="0"/>
            </a:endParaRP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Here it looks like the bondholders own the firm but the stockholders can call it away from them if the date T firm value is high.  </a:t>
            </a:r>
          </a:p>
          <a:p>
            <a:pPr marL="0" indent="0">
              <a:lnSpc>
                <a:spcPct val="90000"/>
              </a:lnSpc>
            </a:pPr>
            <a:endParaRPr lang="en-US" sz="1600" dirty="0">
              <a:cs typeface="Times New Roman" pitchFamily="18" charset="0"/>
            </a:endParaRPr>
          </a:p>
          <a:p>
            <a:pPr marL="0" indent="0">
              <a:lnSpc>
                <a:spcPct val="90000"/>
              </a:lnSpc>
            </a:pPr>
            <a:r>
              <a:rPr lang="en-US" sz="1600" dirty="0" smtClean="0">
                <a:cs typeface="Times New Roman" pitchFamily="18" charset="0"/>
              </a:rPr>
              <a:t>This is kind of a strange way to think about it.  We normally think the shareholders own the firm, but can turn it over to the creditors at date T instead of paying off the bonds.</a:t>
            </a:r>
          </a:p>
          <a:p>
            <a:pPr marL="0" indent="0">
              <a:lnSpc>
                <a:spcPct val="90000"/>
              </a:lnSpc>
            </a:pPr>
            <a:endParaRPr lang="en-US" sz="1000" dirty="0" smtClean="0">
              <a:cs typeface="Times New Roman" pitchFamily="18" charset="0"/>
            </a:endParaRPr>
          </a:p>
        </p:txBody>
      </p:sp>
      <p:sp>
        <p:nvSpPr>
          <p:cNvPr id="745476" name="Line 4"/>
          <p:cNvSpPr>
            <a:spLocks noChangeShapeType="1"/>
          </p:cNvSpPr>
          <p:nvPr/>
        </p:nvSpPr>
        <p:spPr bwMode="auto">
          <a:xfrm>
            <a:off x="2438400" y="1676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5477" name="Line 5"/>
          <p:cNvSpPr>
            <a:spLocks noChangeShapeType="1"/>
          </p:cNvSpPr>
          <p:nvPr/>
        </p:nvSpPr>
        <p:spPr bwMode="auto">
          <a:xfrm>
            <a:off x="5181600" y="1676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4765484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547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547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547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547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547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45475">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4547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745475">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745475">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74547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45475">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4547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5" grpId="0" build="p" bldLvl="2" autoUpdateAnimBg="0"/>
      <p:bldP spid="745476" grpId="0" animBg="1"/>
      <p:bldP spid="745477"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50D9DCB-420F-482C-874B-6630D2001B44}" type="slidenum">
              <a:rPr lang="en-US" sz="900"/>
              <a:pPr/>
              <a:t>60</a:t>
            </a:fld>
            <a:endParaRPr lang="en-US" sz="900"/>
          </a:p>
        </p:txBody>
      </p:sp>
      <p:sp>
        <p:nvSpPr>
          <p:cNvPr id="65540" name="Rectangle 2"/>
          <p:cNvSpPr>
            <a:spLocks noGrp="1" noChangeArrowheads="1"/>
          </p:cNvSpPr>
          <p:nvPr>
            <p:ph type="title"/>
          </p:nvPr>
        </p:nvSpPr>
        <p:spPr/>
        <p:txBody>
          <a:bodyPr/>
          <a:lstStyle/>
          <a:p>
            <a:r>
              <a:rPr lang="en-US" smtClean="0"/>
              <a:t>Credit Risk: Default as an Option and Credit Derivatives</a:t>
            </a:r>
          </a:p>
        </p:txBody>
      </p:sp>
      <p:sp>
        <p:nvSpPr>
          <p:cNvPr id="745475" name="Rectangle 3"/>
          <p:cNvSpPr>
            <a:spLocks noGrp="1" noChangeArrowheads="1"/>
          </p:cNvSpPr>
          <p:nvPr>
            <p:ph type="body" idx="1"/>
          </p:nvPr>
        </p:nvSpPr>
        <p:spPr/>
        <p:txBody>
          <a:bodyPr/>
          <a:lstStyle/>
          <a:p>
            <a:pPr marL="0" indent="0" algn="ctr">
              <a:lnSpc>
                <a:spcPct val="90000"/>
              </a:lnSpc>
            </a:pPr>
            <a:r>
              <a:rPr lang="en-US" u="sng" dirty="0" smtClean="0">
                <a:cs typeface="Times New Roman" pitchFamily="18" charset="0"/>
              </a:rPr>
              <a:t> Another Way to Think about Security Payoffs at </a:t>
            </a:r>
            <a:r>
              <a:rPr lang="en-US" u="sng" dirty="0">
                <a:cs typeface="Times New Roman" pitchFamily="18" charset="0"/>
              </a:rPr>
              <a:t>Date </a:t>
            </a:r>
            <a:r>
              <a:rPr lang="en-US" u="sng" dirty="0" smtClean="0">
                <a:cs typeface="Times New Roman" pitchFamily="18" charset="0"/>
              </a:rPr>
              <a:t>T Bond Maturity</a:t>
            </a:r>
          </a:p>
          <a:p>
            <a:pPr marL="0" indent="0" algn="ctr">
              <a:lnSpc>
                <a:spcPct val="90000"/>
              </a:lnSpc>
            </a:pPr>
            <a:r>
              <a:rPr lang="en-US" dirty="0">
                <a:cs typeface="Times New Roman" pitchFamily="18" charset="0"/>
              </a:rPr>
              <a:t>(yet another example of put-call parity</a:t>
            </a:r>
            <a:r>
              <a:rPr lang="en-US" dirty="0" smtClean="0">
                <a:cs typeface="Times New Roman" pitchFamily="18" charset="0"/>
              </a:rPr>
              <a:t>!)</a:t>
            </a:r>
          </a:p>
          <a:p>
            <a:pPr marL="0" indent="0">
              <a:lnSpc>
                <a:spcPct val="90000"/>
              </a:lnSpc>
            </a:pPr>
            <a:r>
              <a:rPr lang="en-US" dirty="0" smtClean="0">
                <a:cs typeface="Times New Roman" pitchFamily="18" charset="0"/>
              </a:rPr>
              <a:t>The bondholders have riskless bonds, but have written a put option to the stockholders:</a:t>
            </a:r>
          </a:p>
          <a:p>
            <a:pPr marL="0" indent="0" algn="ctr">
              <a:lnSpc>
                <a:spcPct val="90000"/>
              </a:lnSpc>
            </a:pPr>
            <a:endParaRPr lang="en-US" sz="1000" u="sng" dirty="0" smtClean="0">
              <a:cs typeface="Times New Roman" pitchFamily="18" charset="0"/>
            </a:endParaRPr>
          </a:p>
          <a:p>
            <a:pPr marL="0" indent="0">
              <a:lnSpc>
                <a:spcPct val="90000"/>
              </a:lnSpc>
            </a:pPr>
            <a:r>
              <a:rPr lang="en-US" sz="1600" dirty="0" smtClean="0">
                <a:cs typeface="Times New Roman" pitchFamily="18" charset="0"/>
              </a:rPr>
              <a:t>      		    V</a:t>
            </a:r>
            <a:r>
              <a:rPr lang="en-US" sz="1600" baseline="-30000" dirty="0" smtClean="0">
                <a:cs typeface="Times New Roman" pitchFamily="18" charset="0"/>
              </a:rPr>
              <a:t>T</a:t>
            </a:r>
            <a:r>
              <a:rPr lang="en-US" sz="1600" dirty="0" smtClean="0">
                <a:cs typeface="Times New Roman" pitchFamily="18" charset="0"/>
              </a:rPr>
              <a:t> &lt; F      		      </a:t>
            </a:r>
            <a:r>
              <a:rPr lang="en-US" sz="1600" dirty="0" err="1" smtClean="0">
                <a:cs typeface="Times New Roman" pitchFamily="18" charset="0"/>
              </a:rPr>
              <a:t>F</a:t>
            </a:r>
            <a:r>
              <a:rPr lang="en-US" sz="1600" dirty="0" smtClean="0">
                <a:cs typeface="Times New Roman" pitchFamily="18" charset="0"/>
              </a:rPr>
              <a:t> &lt; V</a:t>
            </a:r>
            <a:r>
              <a:rPr lang="en-US" sz="1600" baseline="-30000" dirty="0" smtClean="0">
                <a:cs typeface="Times New Roman" pitchFamily="18" charset="0"/>
              </a:rPr>
              <a:t>T</a:t>
            </a:r>
            <a:r>
              <a:rPr lang="en-US" sz="1600" dirty="0" smtClean="0">
                <a:cs typeface="Times New Roman" pitchFamily="18" charset="0"/>
              </a:rPr>
              <a:t> </a:t>
            </a:r>
            <a:r>
              <a:rPr lang="en-US" sz="1600" u="sng" dirty="0" smtClean="0">
                <a:cs typeface="Times New Roman" pitchFamily="18" charset="0"/>
              </a:rPr>
              <a:t>     </a:t>
            </a:r>
            <a:endParaRPr lang="en-US" sz="1600" dirty="0" smtClean="0">
              <a:cs typeface="Times New Roman" pitchFamily="18" charset="0"/>
            </a:endParaRP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1.  STOCK</a:t>
            </a:r>
            <a:r>
              <a:rPr lang="en-US" sz="1600" dirty="0">
                <a:cs typeface="Times New Roman" pitchFamily="18" charset="0"/>
              </a:rPr>
              <a:t> </a:t>
            </a:r>
            <a:r>
              <a:rPr lang="en-US" sz="1600" dirty="0" smtClean="0">
                <a:cs typeface="Times New Roman" pitchFamily="18" charset="0"/>
              </a:rPr>
              <a:t>              Firm is "put" to		      V</a:t>
            </a:r>
            <a:r>
              <a:rPr lang="en-US" sz="1600" baseline="-30000" dirty="0" smtClean="0">
                <a:cs typeface="Times New Roman" pitchFamily="18" charset="0"/>
              </a:rPr>
              <a:t>T</a:t>
            </a:r>
            <a:r>
              <a:rPr lang="en-US" sz="1600" dirty="0" smtClean="0">
                <a:cs typeface="Times New Roman" pitchFamily="18" charset="0"/>
              </a:rPr>
              <a:t> - F</a:t>
            </a:r>
          </a:p>
          <a:p>
            <a:pPr marL="0" indent="0">
              <a:lnSpc>
                <a:spcPct val="90000"/>
              </a:lnSpc>
            </a:pPr>
            <a:r>
              <a:rPr lang="en-US" sz="1600" dirty="0" smtClean="0">
                <a:cs typeface="Times New Roman" pitchFamily="18" charset="0"/>
              </a:rPr>
              <a:t> 	               bondholders instead</a:t>
            </a:r>
          </a:p>
          <a:p>
            <a:pPr marL="0" indent="0">
              <a:lnSpc>
                <a:spcPct val="90000"/>
              </a:lnSpc>
            </a:pPr>
            <a:r>
              <a:rPr lang="en-US" sz="1600" dirty="0">
                <a:cs typeface="Times New Roman" pitchFamily="18" charset="0"/>
              </a:rPr>
              <a:t>	 </a:t>
            </a:r>
            <a:r>
              <a:rPr lang="en-US" sz="1600" dirty="0" smtClean="0">
                <a:cs typeface="Times New Roman" pitchFamily="18" charset="0"/>
              </a:rPr>
              <a:t>              of paying F		            Bonds are paid in full.</a:t>
            </a:r>
          </a:p>
          <a:p>
            <a:pPr marL="0" indent="0">
              <a:lnSpc>
                <a:spcPct val="90000"/>
              </a:lnSpc>
            </a:pPr>
            <a:endParaRPr lang="en-US" sz="1600" dirty="0" smtClean="0">
              <a:cs typeface="Times New Roman" pitchFamily="18" charset="0"/>
            </a:endParaRPr>
          </a:p>
          <a:p>
            <a:pPr marL="0" indent="0">
              <a:lnSpc>
                <a:spcPct val="90000"/>
              </a:lnSpc>
            </a:pPr>
            <a:r>
              <a:rPr lang="en-US" sz="1600" dirty="0" smtClean="0">
                <a:cs typeface="Times New Roman" pitchFamily="18" charset="0"/>
              </a:rPr>
              <a:t>2.  BONDS	        			         </a:t>
            </a:r>
          </a:p>
          <a:p>
            <a:pPr>
              <a:lnSpc>
                <a:spcPct val="90000"/>
              </a:lnSpc>
            </a:pPr>
            <a:r>
              <a:rPr lang="en-US" sz="1600" dirty="0">
                <a:cs typeface="Times New Roman" pitchFamily="18" charset="0"/>
              </a:rPr>
              <a:t>Default-free bond	         F			   </a:t>
            </a:r>
            <a:r>
              <a:rPr lang="en-US" sz="1600" dirty="0" smtClean="0">
                <a:cs typeface="Times New Roman" pitchFamily="18" charset="0"/>
              </a:rPr>
              <a:t>        </a:t>
            </a:r>
            <a:r>
              <a:rPr lang="en-US" sz="1600" dirty="0">
                <a:cs typeface="Times New Roman" pitchFamily="18" charset="0"/>
              </a:rPr>
              <a:t>F</a:t>
            </a:r>
          </a:p>
          <a:p>
            <a:pPr marL="0" indent="0">
              <a:lnSpc>
                <a:spcPct val="90000"/>
              </a:lnSpc>
            </a:pPr>
            <a:r>
              <a:rPr lang="en-US" sz="1600" dirty="0" smtClean="0">
                <a:cs typeface="Times New Roman" pitchFamily="18" charset="0"/>
              </a:rPr>
              <a:t>            +                	                			Firm is solvent</a:t>
            </a:r>
          </a:p>
          <a:p>
            <a:pPr>
              <a:lnSpc>
                <a:spcPct val="90000"/>
              </a:lnSpc>
            </a:pPr>
            <a:r>
              <a:rPr lang="en-US" sz="1600" dirty="0">
                <a:cs typeface="Times New Roman" pitchFamily="18" charset="0"/>
              </a:rPr>
              <a:t>Short a put </a:t>
            </a:r>
            <a:r>
              <a:rPr lang="en-US" sz="1600" dirty="0" smtClean="0">
                <a:cs typeface="Times New Roman" pitchFamily="18" charset="0"/>
              </a:rPr>
              <a:t>option				</a:t>
            </a:r>
            <a:endParaRPr lang="en-US" sz="1600" dirty="0">
              <a:cs typeface="Times New Roman" pitchFamily="18" charset="0"/>
            </a:endParaRPr>
          </a:p>
          <a:p>
            <a:pPr marL="0" indent="0">
              <a:lnSpc>
                <a:spcPct val="90000"/>
              </a:lnSpc>
            </a:pPr>
            <a:r>
              <a:rPr lang="en-US" sz="1600" dirty="0">
                <a:cs typeface="Times New Roman" pitchFamily="18" charset="0"/>
              </a:rPr>
              <a:t>on the firm value V        - (F - V</a:t>
            </a:r>
            <a:r>
              <a:rPr lang="en-US" sz="1600" baseline="-30000" dirty="0">
                <a:cs typeface="Times New Roman" pitchFamily="18" charset="0"/>
              </a:rPr>
              <a:t>T</a:t>
            </a:r>
            <a:r>
              <a:rPr lang="en-US" sz="1600" dirty="0">
                <a:cs typeface="Times New Roman" pitchFamily="18" charset="0"/>
              </a:rPr>
              <a:t> )</a:t>
            </a:r>
            <a:r>
              <a:rPr lang="en-US" sz="1600" dirty="0" smtClean="0">
                <a:cs typeface="Times New Roman" pitchFamily="18" charset="0"/>
              </a:rPr>
              <a:t>       	               Short put is worthless</a:t>
            </a:r>
          </a:p>
          <a:p>
            <a:pPr marL="0" indent="0">
              <a:lnSpc>
                <a:spcPct val="90000"/>
              </a:lnSpc>
            </a:pPr>
            <a:r>
              <a:rPr lang="en-US" sz="1600" dirty="0">
                <a:cs typeface="Times New Roman" pitchFamily="18" charset="0"/>
              </a:rPr>
              <a:t>with strike price F</a:t>
            </a:r>
            <a:r>
              <a:rPr lang="en-US" sz="1600" dirty="0" smtClean="0">
                <a:cs typeface="Times New Roman" pitchFamily="18" charset="0"/>
              </a:rPr>
              <a:t>	   		         </a:t>
            </a:r>
          </a:p>
          <a:p>
            <a:pPr marL="0" indent="0">
              <a:lnSpc>
                <a:spcPct val="90000"/>
              </a:lnSpc>
            </a:pPr>
            <a:r>
              <a:rPr lang="en-US" sz="1600" dirty="0" smtClean="0">
                <a:cs typeface="Times New Roman" pitchFamily="18" charset="0"/>
              </a:rPr>
              <a:t>		         V</a:t>
            </a:r>
            <a:r>
              <a:rPr lang="en-US" sz="1600" baseline="-30000" dirty="0" smtClean="0">
                <a:cs typeface="Times New Roman" pitchFamily="18" charset="0"/>
              </a:rPr>
              <a:t>T</a:t>
            </a:r>
            <a:r>
              <a:rPr lang="en-US" sz="1600" dirty="0" smtClean="0">
                <a:cs typeface="Times New Roman" pitchFamily="18" charset="0"/>
              </a:rPr>
              <a:t>			           F </a:t>
            </a:r>
          </a:p>
        </p:txBody>
      </p:sp>
      <p:sp>
        <p:nvSpPr>
          <p:cNvPr id="745476" name="Line 4"/>
          <p:cNvSpPr>
            <a:spLocks noChangeShapeType="1"/>
          </p:cNvSpPr>
          <p:nvPr/>
        </p:nvSpPr>
        <p:spPr bwMode="auto">
          <a:xfrm>
            <a:off x="2425244" y="250528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5477" name="Line 5"/>
          <p:cNvSpPr>
            <a:spLocks noChangeShapeType="1"/>
          </p:cNvSpPr>
          <p:nvPr/>
        </p:nvSpPr>
        <p:spPr bwMode="auto">
          <a:xfrm>
            <a:off x="5181600" y="250528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 name="Group 6"/>
          <p:cNvGrpSpPr>
            <a:grpSpLocks/>
          </p:cNvGrpSpPr>
          <p:nvPr/>
        </p:nvGrpSpPr>
        <p:grpSpPr bwMode="auto">
          <a:xfrm>
            <a:off x="2567227" y="5327970"/>
            <a:ext cx="4038600" cy="0"/>
            <a:chOff x="1584" y="3696"/>
            <a:chExt cx="2544" cy="0"/>
          </a:xfrm>
        </p:grpSpPr>
        <p:sp>
          <p:nvSpPr>
            <p:cNvPr id="65545" name="Line 7"/>
            <p:cNvSpPr>
              <a:spLocks noChangeShapeType="1"/>
            </p:cNvSpPr>
            <p:nvPr/>
          </p:nvSpPr>
          <p:spPr bwMode="auto">
            <a:xfrm>
              <a:off x="3264" y="3696"/>
              <a:ext cx="86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6" name="Line 8"/>
            <p:cNvSpPr>
              <a:spLocks noChangeShapeType="1"/>
            </p:cNvSpPr>
            <p:nvPr/>
          </p:nvSpPr>
          <p:spPr bwMode="auto">
            <a:xfrm>
              <a:off x="1584" y="3696"/>
              <a:ext cx="86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4191633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547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547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547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547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547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5475">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4547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45475">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745475">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45475">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745475">
                                            <p:txEl>
                                              <p:pRg st="14" end="1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745475">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74547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5" grpId="0" build="p" bldLvl="2" autoUpdateAnimBg="0"/>
      <p:bldP spid="745476" grpId="0" animBg="1"/>
      <p:bldP spid="745477"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BCB3416-AB4C-44A0-81E5-9B51C2B63EFC}" type="slidenum">
              <a:rPr lang="en-US" sz="900"/>
              <a:pPr/>
              <a:t>61</a:t>
            </a:fld>
            <a:endParaRPr lang="en-US" sz="900"/>
          </a:p>
        </p:txBody>
      </p:sp>
      <p:sp>
        <p:nvSpPr>
          <p:cNvPr id="66564" name="Rectangle 2"/>
          <p:cNvSpPr>
            <a:spLocks noGrp="1" noChangeArrowheads="1"/>
          </p:cNvSpPr>
          <p:nvPr>
            <p:ph type="title"/>
          </p:nvPr>
        </p:nvSpPr>
        <p:spPr/>
        <p:txBody>
          <a:bodyPr/>
          <a:lstStyle/>
          <a:p>
            <a:r>
              <a:rPr lang="en-US" smtClean="0"/>
              <a:t>Credit Risk: Default as an Option and Credit Derivatives</a:t>
            </a:r>
          </a:p>
        </p:txBody>
      </p:sp>
      <p:sp>
        <p:nvSpPr>
          <p:cNvPr id="746499" name="Rectangle 3"/>
          <p:cNvSpPr>
            <a:spLocks noGrp="1" noChangeArrowheads="1"/>
          </p:cNvSpPr>
          <p:nvPr>
            <p:ph type="body" idx="1"/>
          </p:nvPr>
        </p:nvSpPr>
        <p:spPr>
          <a:xfrm>
            <a:off x="685800" y="997526"/>
            <a:ext cx="7772400" cy="5327073"/>
          </a:xfrm>
        </p:spPr>
        <p:txBody>
          <a:bodyPr/>
          <a:lstStyle/>
          <a:p>
            <a:pPr marL="0" indent="0" algn="ctr"/>
            <a:r>
              <a:rPr lang="en-US" u="sng" dirty="0" smtClean="0">
                <a:cs typeface="Times New Roman" pitchFamily="18" charset="0"/>
              </a:rPr>
              <a:t>Implications of Modeling Stock and Bonds as Contingent Claims</a:t>
            </a:r>
          </a:p>
          <a:p>
            <a:pPr marL="0" indent="0"/>
            <a:endParaRPr lang="en-US" dirty="0" smtClean="0">
              <a:cs typeface="Times New Roman" pitchFamily="18" charset="0"/>
            </a:endParaRPr>
          </a:p>
          <a:p>
            <a:pPr marL="0" indent="0"/>
            <a:r>
              <a:rPr lang="en-US" sz="1600" dirty="0" smtClean="0">
                <a:cs typeface="Times New Roman" pitchFamily="18" charset="0"/>
              </a:rPr>
              <a:t>The stock is an option on the firm and option value is enhanced by higher volatility.  </a:t>
            </a:r>
          </a:p>
          <a:p>
            <a:pPr lvl="1"/>
            <a:r>
              <a:rPr lang="en-US" dirty="0" smtClean="0">
                <a:cs typeface="Times New Roman" pitchFamily="18" charset="0"/>
              </a:rPr>
              <a:t>The shareholders have an incentive to increase firm risk.  (This shifts value from the bondholders to the stockholders.)</a:t>
            </a:r>
          </a:p>
          <a:p>
            <a:pPr lvl="1"/>
            <a:r>
              <a:rPr lang="en-US" dirty="0" smtClean="0">
                <a:cs typeface="Times New Roman" pitchFamily="18" charset="0"/>
              </a:rPr>
              <a:t>One way to increase risk is to distribute firm assets to the shareholders (paying dividends); this is typically restricted by covenants in the bond indenture agreement.</a:t>
            </a:r>
          </a:p>
          <a:p>
            <a:pPr lvl="1"/>
            <a:r>
              <a:rPr lang="en-US" dirty="0" smtClean="0">
                <a:cs typeface="Times New Roman" pitchFamily="18" charset="0"/>
              </a:rPr>
              <a:t>but sometimes other opportunities arise to transfer firm value from the bondholders to the stockholders, e.g., RJR Nabisco in the late 1980s (see the book and movie "Barbarians at the Gates")</a:t>
            </a:r>
          </a:p>
          <a:p>
            <a:pPr marL="0" indent="0"/>
            <a:endParaRPr lang="en-US" sz="1600" dirty="0" smtClean="0">
              <a:cs typeface="Times New Roman" pitchFamily="18" charset="0"/>
            </a:endParaRPr>
          </a:p>
          <a:p>
            <a:pPr marL="0" indent="0"/>
            <a:r>
              <a:rPr lang="en-US" sz="1600" dirty="0" smtClean="0">
                <a:cs typeface="Times New Roman" pitchFamily="18" charset="0"/>
              </a:rPr>
              <a:t>This approach is one of the major ways of addressing credit risk on bonds within the standard contingent claims valuation paradigm.</a:t>
            </a:r>
          </a:p>
          <a:p>
            <a:pPr lvl="1"/>
            <a:r>
              <a:rPr lang="en-US" dirty="0" smtClean="0">
                <a:cs typeface="Arial" charset="0"/>
              </a:rPr>
              <a:t>KMV (now Moody's KMV) is major firm currently doing credit analysis based largely on the structural framework.</a:t>
            </a:r>
            <a:endParaRPr lang="en-US" dirty="0" smtClean="0">
              <a:cs typeface="Times New Roman" pitchFamily="18"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79105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649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64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649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6499">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4649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464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499" grpId="0" build="p" bldLvl="2"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E2AA7224-5CCE-4CE0-9F5D-0B01D94BCB63}" type="slidenum">
              <a:rPr lang="en-US" sz="900"/>
              <a:pPr/>
              <a:t>62</a:t>
            </a:fld>
            <a:endParaRPr lang="en-US" sz="900"/>
          </a:p>
        </p:txBody>
      </p:sp>
      <p:sp>
        <p:nvSpPr>
          <p:cNvPr id="71684" name="Rectangle 2"/>
          <p:cNvSpPr>
            <a:spLocks noGrp="1" noChangeArrowheads="1"/>
          </p:cNvSpPr>
          <p:nvPr>
            <p:ph type="title"/>
          </p:nvPr>
        </p:nvSpPr>
        <p:spPr/>
        <p:txBody>
          <a:bodyPr/>
          <a:lstStyle/>
          <a:p>
            <a:r>
              <a:rPr lang="en-US" smtClean="0"/>
              <a:t>Credit Risk: Default as an Option and Credit Derivatives</a:t>
            </a:r>
          </a:p>
        </p:txBody>
      </p:sp>
      <p:sp>
        <p:nvSpPr>
          <p:cNvPr id="753667" name="Rectangle 3"/>
          <p:cNvSpPr>
            <a:spLocks noGrp="1" noChangeArrowheads="1"/>
          </p:cNvSpPr>
          <p:nvPr>
            <p:ph type="body" idx="1"/>
          </p:nvPr>
        </p:nvSpPr>
        <p:spPr>
          <a:xfrm>
            <a:off x="685800" y="1145628"/>
            <a:ext cx="7772400" cy="5178972"/>
          </a:xfrm>
        </p:spPr>
        <p:txBody>
          <a:bodyPr/>
          <a:lstStyle/>
          <a:p>
            <a:pPr marL="0" indent="0" algn="ctr">
              <a:lnSpc>
                <a:spcPct val="90000"/>
              </a:lnSpc>
            </a:pPr>
            <a:r>
              <a:rPr lang="en-US" u="sng" dirty="0" smtClean="0">
                <a:cs typeface="Arial" charset="0"/>
              </a:rPr>
              <a:t>Problems with Structural Models of Default Risk</a:t>
            </a:r>
          </a:p>
          <a:p>
            <a:pPr marL="0" indent="0">
              <a:lnSpc>
                <a:spcPct val="90000"/>
              </a:lnSpc>
            </a:pPr>
            <a:endParaRPr lang="en-US" sz="1050" dirty="0" smtClean="0">
              <a:cs typeface="Arial" charset="0"/>
            </a:endParaRPr>
          </a:p>
          <a:p>
            <a:pPr marL="0" indent="0">
              <a:lnSpc>
                <a:spcPct val="90000"/>
              </a:lnSpc>
            </a:pPr>
            <a:r>
              <a:rPr lang="en-US" sz="1600" dirty="0" smtClean="0">
                <a:cs typeface="Arial" charset="0"/>
              </a:rPr>
              <a:t>Firm value is hard to determine for real-world firms</a:t>
            </a: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Actual debt contracts are much more complicated than what Merton models</a:t>
            </a:r>
          </a:p>
          <a:p>
            <a:pPr lvl="1">
              <a:lnSpc>
                <a:spcPct val="90000"/>
              </a:lnSpc>
            </a:pPr>
            <a:r>
              <a:rPr lang="en-US" dirty="0" smtClean="0">
                <a:cs typeface="Arial" charset="0"/>
              </a:rPr>
              <a:t>"bonds" are coupon debt, with many small periodic payments before maturity, call provisions and other special features</a:t>
            </a:r>
          </a:p>
          <a:p>
            <a:pPr lvl="1">
              <a:lnSpc>
                <a:spcPct val="90000"/>
              </a:lnSpc>
            </a:pPr>
            <a:r>
              <a:rPr lang="en-US" dirty="0" smtClean="0">
                <a:cs typeface="Arial" charset="0"/>
              </a:rPr>
              <a:t>firms may have issued multiple classes of debt with different maturities and other terms (senior debt, junior debt, bank loans, lines of credit, commercial paper, etc., etc.)</a:t>
            </a:r>
          </a:p>
          <a:p>
            <a:pPr lvl="1">
              <a:lnSpc>
                <a:spcPct val="90000"/>
              </a:lnSpc>
            </a:pPr>
            <a:r>
              <a:rPr lang="en-US" dirty="0" smtClean="0">
                <a:cs typeface="Arial" charset="0"/>
              </a:rPr>
              <a:t>priority rules for who gets paid off first are often violated in real world bankruptcy proceedings</a:t>
            </a:r>
          </a:p>
          <a:p>
            <a:pPr lvl="1">
              <a:lnSpc>
                <a:spcPct val="90000"/>
              </a:lnSpc>
            </a:pPr>
            <a:r>
              <a:rPr lang="en-US" dirty="0" smtClean="0">
                <a:cs typeface="Arial" charset="0"/>
              </a:rPr>
              <a:t>it is difficult to model the firm's optimal default strategy</a:t>
            </a: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The structural approach is little help in valuing many popular kinds of credit derivatives whose payoffs are tied to a change in bond rating or yield spread, not to actual default</a:t>
            </a:r>
          </a:p>
          <a:p>
            <a:pPr marL="0" indent="0">
              <a:lnSpc>
                <a:spcPct val="90000"/>
              </a:lnSpc>
            </a:pPr>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742807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366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366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3667">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366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53667">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3667">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536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7" grpId="0" build="p" bldLvl="2"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89396EF4-DB7F-4290-9653-F1D893282EF8}" type="slidenum">
              <a:rPr lang="en-US" sz="900"/>
              <a:pPr/>
              <a:t>63</a:t>
            </a:fld>
            <a:endParaRPr lang="en-US" sz="900"/>
          </a:p>
        </p:txBody>
      </p:sp>
      <p:sp>
        <p:nvSpPr>
          <p:cNvPr id="73732" name="Rectangle 2"/>
          <p:cNvSpPr>
            <a:spLocks noGrp="1" noChangeArrowheads="1"/>
          </p:cNvSpPr>
          <p:nvPr>
            <p:ph type="title"/>
          </p:nvPr>
        </p:nvSpPr>
        <p:spPr/>
        <p:txBody>
          <a:bodyPr/>
          <a:lstStyle/>
          <a:p>
            <a:r>
              <a:rPr lang="en-US" smtClean="0"/>
              <a:t>Credit Risk: Default as an Option and Credit Derivatives</a:t>
            </a:r>
          </a:p>
        </p:txBody>
      </p:sp>
      <p:sp>
        <p:nvSpPr>
          <p:cNvPr id="755715" name="Rectangle 3"/>
          <p:cNvSpPr>
            <a:spLocks noGrp="1" noChangeArrowheads="1"/>
          </p:cNvSpPr>
          <p:nvPr>
            <p:ph type="body" idx="1"/>
          </p:nvPr>
        </p:nvSpPr>
        <p:spPr/>
        <p:txBody>
          <a:bodyPr/>
          <a:lstStyle/>
          <a:p>
            <a:pPr marL="0" indent="0" algn="ctr"/>
            <a:r>
              <a:rPr lang="en-US" u="sng" dirty="0" smtClean="0">
                <a:cs typeface="Arial" charset="0"/>
              </a:rPr>
              <a:t>Reduced Form Models of Default Risk</a:t>
            </a:r>
          </a:p>
          <a:p>
            <a:pPr marL="0" indent="0"/>
            <a:endParaRPr lang="en-US" sz="1200" dirty="0" smtClean="0">
              <a:cs typeface="Arial" charset="0"/>
            </a:endParaRPr>
          </a:p>
          <a:p>
            <a:pPr marL="0" indent="0"/>
            <a:r>
              <a:rPr lang="en-US" sz="1600" dirty="0" smtClean="0">
                <a:cs typeface="Arial" charset="0"/>
              </a:rPr>
              <a:t>The other major class of default models does not try to look carefully inside the corporation, but just focuses on overall probabilities.  These are known as "reduced form" models.</a:t>
            </a:r>
          </a:p>
          <a:p>
            <a:pPr marL="0" indent="0"/>
            <a:endParaRPr lang="en-US" sz="1600" dirty="0" smtClean="0">
              <a:cs typeface="Arial" charset="0"/>
            </a:endParaRPr>
          </a:p>
          <a:p>
            <a:pPr lvl="1"/>
            <a:r>
              <a:rPr lang="en-US" dirty="0" smtClean="0">
                <a:cs typeface="Arial" charset="0"/>
              </a:rPr>
              <a:t>Default is a random event, like a lightning strike, that could happen to any firm at any time.</a:t>
            </a:r>
          </a:p>
          <a:p>
            <a:pPr lvl="1"/>
            <a:endParaRPr lang="en-US" dirty="0" smtClean="0">
              <a:cs typeface="Arial" charset="0"/>
            </a:endParaRPr>
          </a:p>
          <a:p>
            <a:pPr lvl="1"/>
            <a:r>
              <a:rPr lang="en-US" dirty="0" smtClean="0">
                <a:cs typeface="Arial" charset="0"/>
              </a:rPr>
              <a:t>Default is modeled as a Poisson process (a probability model for infrequently occurring big events; almost the exact opposite of a diffusion process).</a:t>
            </a:r>
          </a:p>
          <a:p>
            <a:pPr lvl="1"/>
            <a:endParaRPr lang="en-US" dirty="0" smtClean="0">
              <a:cs typeface="Arial" charset="0"/>
            </a:endParaRPr>
          </a:p>
          <a:p>
            <a:pPr lvl="1"/>
            <a:r>
              <a:rPr lang="en-US" dirty="0" smtClean="0">
                <a:cs typeface="Arial" charset="0"/>
              </a:rPr>
              <a:t>Default intensity (the probability of a default within a given span of time) can be modeled as exogenous, or as a function of firm value and other variables.</a:t>
            </a:r>
          </a:p>
          <a:p>
            <a:pPr lvl="1"/>
            <a:endParaRPr lang="en-US" dirty="0" smtClean="0">
              <a:cs typeface="Arial" charset="0"/>
            </a:endParaRPr>
          </a:p>
          <a:p>
            <a:pPr lvl="1"/>
            <a:r>
              <a:rPr lang="en-US" dirty="0" smtClean="0">
                <a:cs typeface="Arial" charset="0"/>
              </a:rPr>
              <a:t>Payoff on bonds if default occurs is not V</a:t>
            </a:r>
            <a:r>
              <a:rPr lang="en-US" baseline="-25000" dirty="0" smtClean="0">
                <a:cs typeface="Arial" charset="0"/>
              </a:rPr>
              <a:t>T</a:t>
            </a:r>
            <a:r>
              <a:rPr lang="en-US" dirty="0" smtClean="0">
                <a:cs typeface="Arial" charset="0"/>
              </a:rPr>
              <a:t>, but some exogenously specified recovery rate (empirical recovery rates are quite variable, but average around 40 - 50%).</a:t>
            </a:r>
          </a:p>
          <a:p>
            <a:pPr lvl="1"/>
            <a:endParaRPr lang="en-US" dirty="0">
              <a:cs typeface="Arial" charset="0"/>
            </a:endParaRPr>
          </a:p>
          <a:p>
            <a:pPr lvl="1"/>
            <a:r>
              <a:rPr lang="en-US" dirty="0" smtClean="0">
                <a:cs typeface="Arial" charset="0"/>
              </a:rPr>
              <a:t>Invented about 1800 by the French mathematician </a:t>
            </a:r>
            <a:r>
              <a:rPr lang="en-US" dirty="0" err="1" smtClean="0">
                <a:cs typeface="Arial" charset="0"/>
              </a:rPr>
              <a:t>Siméon</a:t>
            </a:r>
            <a:r>
              <a:rPr lang="en-US" dirty="0" smtClean="0">
                <a:cs typeface="Arial" charset="0"/>
              </a:rPr>
              <a:t> Denis Poisson.</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0876927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571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571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571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5715">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5571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571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5715" grpId="0" build="p" bldLvl="2"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7FD64522-EB79-4DB8-9BE0-5F509F839464}" type="slidenum">
              <a:rPr lang="en-US" sz="900"/>
              <a:pPr/>
              <a:t>64</a:t>
            </a:fld>
            <a:endParaRPr lang="en-US" sz="900"/>
          </a:p>
        </p:txBody>
      </p:sp>
      <p:sp>
        <p:nvSpPr>
          <p:cNvPr id="75780" name="Rectangle 2"/>
          <p:cNvSpPr>
            <a:spLocks noGrp="1" noChangeArrowheads="1"/>
          </p:cNvSpPr>
          <p:nvPr>
            <p:ph type="title"/>
          </p:nvPr>
        </p:nvSpPr>
        <p:spPr/>
        <p:txBody>
          <a:bodyPr/>
          <a:lstStyle/>
          <a:p>
            <a:r>
              <a:rPr lang="en-US" smtClean="0"/>
              <a:t>Credit Risk: Default as an Option and Credit Derivatives</a:t>
            </a:r>
          </a:p>
        </p:txBody>
      </p:sp>
      <p:sp>
        <p:nvSpPr>
          <p:cNvPr id="757763" name="Rectangle 3"/>
          <p:cNvSpPr>
            <a:spLocks noGrp="1" noChangeArrowheads="1"/>
          </p:cNvSpPr>
          <p:nvPr>
            <p:ph type="body" idx="1"/>
          </p:nvPr>
        </p:nvSpPr>
        <p:spPr>
          <a:xfrm>
            <a:off x="685800" y="742950"/>
            <a:ext cx="7772400" cy="5810250"/>
          </a:xfrm>
        </p:spPr>
        <p:txBody>
          <a:bodyPr/>
          <a:lstStyle/>
          <a:p>
            <a:pPr marL="0" indent="0" algn="ctr"/>
            <a:r>
              <a:rPr lang="en-US" sz="1600" u="sng" dirty="0">
                <a:cs typeface="Arial" charset="0"/>
              </a:rPr>
              <a:t>Moody's </a:t>
            </a:r>
            <a:r>
              <a:rPr lang="en-US" sz="1600" u="sng" dirty="0" err="1">
                <a:cs typeface="Arial" charset="0"/>
              </a:rPr>
              <a:t>KMV</a:t>
            </a:r>
            <a:r>
              <a:rPr lang="en-US" sz="1600" u="sng" dirty="0" err="1" smtClean="0">
                <a:cs typeface="Arial" charset="0"/>
              </a:rPr>
              <a:t>Historical</a:t>
            </a:r>
            <a:r>
              <a:rPr lang="en-US" sz="1600" u="sng" dirty="0" smtClean="0">
                <a:cs typeface="Arial" charset="0"/>
              </a:rPr>
              <a:t> Credit Ratings Transition Matrix</a:t>
            </a:r>
          </a:p>
          <a:p>
            <a:pPr marL="0" indent="0"/>
            <a:endParaRPr lang="en-US" sz="9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600" dirty="0" smtClean="0">
              <a:cs typeface="Arial" charset="0"/>
            </a:endParaRPr>
          </a:p>
          <a:p>
            <a:pPr marL="0" indent="0"/>
            <a:endParaRPr lang="en-US" sz="1400" dirty="0" smtClean="0">
              <a:cs typeface="Arial" charset="0"/>
            </a:endParaRPr>
          </a:p>
          <a:p>
            <a:pPr marL="0" indent="0"/>
            <a:endParaRPr lang="en-US" sz="1400" dirty="0">
              <a:cs typeface="Arial" charset="0"/>
            </a:endParaRPr>
          </a:p>
          <a:p>
            <a:pPr marL="0" indent="0"/>
            <a:endParaRPr lang="en-US" sz="1400" dirty="0" smtClean="0">
              <a:cs typeface="Arial" charset="0"/>
            </a:endParaRPr>
          </a:p>
          <a:p>
            <a:pPr marL="0" indent="0"/>
            <a:endParaRPr lang="en-US" sz="1400" dirty="0">
              <a:cs typeface="Arial" charset="0"/>
            </a:endParaRPr>
          </a:p>
          <a:p>
            <a:pPr marL="0" indent="0"/>
            <a:endParaRPr lang="en-US" sz="1400" dirty="0" smtClean="0">
              <a:cs typeface="Arial" charset="0"/>
            </a:endParaRPr>
          </a:p>
          <a:p>
            <a:pPr marL="0" indent="0"/>
            <a:endParaRPr lang="en-US" sz="1400" dirty="0">
              <a:cs typeface="Arial" charset="0"/>
            </a:endParaRPr>
          </a:p>
          <a:p>
            <a:pPr marL="0" indent="0"/>
            <a:endParaRPr lang="en-US" sz="1400" dirty="0" smtClean="0">
              <a:cs typeface="Arial" charset="0"/>
            </a:endParaRPr>
          </a:p>
          <a:p>
            <a:pPr marL="0" indent="0"/>
            <a:endParaRPr lang="en-US" sz="1200" dirty="0" smtClean="0">
              <a:cs typeface="Arial" charset="0"/>
            </a:endParaRPr>
          </a:p>
          <a:p>
            <a:pPr marL="0" indent="0"/>
            <a:r>
              <a:rPr lang="en-US" sz="1200" dirty="0" smtClean="0">
                <a:cs typeface="Arial" charset="0"/>
              </a:rPr>
              <a:t>Source:  </a:t>
            </a:r>
            <a:r>
              <a:rPr lang="en-US" sz="1200" dirty="0" err="1" smtClean="0">
                <a:cs typeface="Arial" charset="0"/>
              </a:rPr>
              <a:t>Moodys</a:t>
            </a:r>
            <a:r>
              <a:rPr lang="en-US" sz="1200" dirty="0" smtClean="0">
                <a:cs typeface="Arial" charset="0"/>
              </a:rPr>
              <a:t> KMV.  "Default and Recovery Rates of Corporate Bond Issuers, 1920-2015."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 y="1087755"/>
            <a:ext cx="7970520" cy="5044440"/>
          </a:xfrm>
          <a:prstGeom prst="rect">
            <a:avLst/>
          </a:prstGeom>
        </p:spPr>
      </p:pic>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410952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776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63"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03666D38-DEB7-4AA0-BBE3-B0F912CCD815}" type="slidenum">
              <a:rPr lang="en-US" sz="900"/>
              <a:pPr/>
              <a:t>65</a:t>
            </a:fld>
            <a:endParaRPr lang="en-US" sz="900"/>
          </a:p>
        </p:txBody>
      </p:sp>
      <p:sp>
        <p:nvSpPr>
          <p:cNvPr id="76804" name="Rectangle 2"/>
          <p:cNvSpPr>
            <a:spLocks noGrp="1" noChangeArrowheads="1"/>
          </p:cNvSpPr>
          <p:nvPr>
            <p:ph type="title"/>
          </p:nvPr>
        </p:nvSpPr>
        <p:spPr/>
        <p:txBody>
          <a:bodyPr/>
          <a:lstStyle/>
          <a:p>
            <a:r>
              <a:rPr lang="en-US" smtClean="0"/>
              <a:t>Credit Risk: Default as an Option and Credit Derivatives</a:t>
            </a:r>
          </a:p>
        </p:txBody>
      </p:sp>
      <p:sp>
        <p:nvSpPr>
          <p:cNvPr id="758787" name="Rectangle 3"/>
          <p:cNvSpPr>
            <a:spLocks noGrp="1" noChangeArrowheads="1"/>
          </p:cNvSpPr>
          <p:nvPr>
            <p:ph type="body" idx="1"/>
          </p:nvPr>
        </p:nvSpPr>
        <p:spPr>
          <a:xfrm>
            <a:off x="685800" y="939800"/>
            <a:ext cx="7772400" cy="5384800"/>
          </a:xfrm>
        </p:spPr>
        <p:txBody>
          <a:bodyPr/>
          <a:lstStyle/>
          <a:p>
            <a:pPr marL="0" indent="0"/>
            <a:endParaRPr lang="en-US" sz="1600" dirty="0" smtClean="0">
              <a:cs typeface="Arial" charset="0"/>
            </a:endParaRPr>
          </a:p>
          <a:p>
            <a:pPr marL="0" indent="0"/>
            <a:r>
              <a:rPr lang="en-US" sz="1600" dirty="0" smtClean="0">
                <a:cs typeface="Arial" charset="0"/>
              </a:rPr>
              <a:t>Beginning in the mid-1990s, derivatives based on credit risk began to appear.  The simplest is the </a:t>
            </a:r>
            <a:r>
              <a:rPr lang="en-US" sz="1600" b="1" dirty="0" smtClean="0">
                <a:cs typeface="Arial" charset="0"/>
              </a:rPr>
              <a:t>credit default swap (CDS)</a:t>
            </a:r>
            <a:r>
              <a:rPr lang="en-US" sz="1600" dirty="0" smtClean="0">
                <a:cs typeface="Arial" charset="0"/>
              </a:rPr>
              <a:t>, a derivative contract that functions very much like an insurance policy against default by a bond issuer.  </a:t>
            </a:r>
          </a:p>
          <a:p>
            <a:pPr marL="0" indent="0"/>
            <a:endParaRPr lang="en-US" sz="1600" dirty="0" smtClean="0">
              <a:cs typeface="Arial" charset="0"/>
            </a:endParaRPr>
          </a:p>
          <a:p>
            <a:pPr marL="0" indent="0"/>
            <a:r>
              <a:rPr lang="en-US" sz="1600" dirty="0" smtClean="0">
                <a:cs typeface="Arial" charset="0"/>
              </a:rPr>
              <a:t>The </a:t>
            </a:r>
            <a:r>
              <a:rPr lang="en-US" sz="1600" b="1" dirty="0" smtClean="0">
                <a:cs typeface="Arial" charset="0"/>
              </a:rPr>
              <a:t>collateralized debt obligation (CDO)</a:t>
            </a:r>
            <a:r>
              <a:rPr lang="en-US" sz="1600" dirty="0" smtClean="0">
                <a:cs typeface="Arial" charset="0"/>
              </a:rPr>
              <a:t> uses securitization and </a:t>
            </a:r>
            <a:r>
              <a:rPr lang="en-US" sz="1600" dirty="0" err="1" smtClean="0">
                <a:cs typeface="Arial" charset="0"/>
              </a:rPr>
              <a:t>tranching</a:t>
            </a:r>
            <a:r>
              <a:rPr lang="en-US" sz="1600" dirty="0" smtClean="0">
                <a:cs typeface="Arial" charset="0"/>
              </a:rPr>
              <a:t>, as in mortgage-backed securities, to reallocate the incidence of the default risk in a portfolio of risky bonds. An MBS concentrates prepayment risk into a small fraction of the new securities, leaving the rest with virtually none.  In the same way, a CDO concentrates default risk into a small fraction of the CDO tranche securities, leaving most of the tranches at AAA quality or above, even when the underlying bonds in the pool are much riskier.</a:t>
            </a:r>
          </a:p>
          <a:p>
            <a:pPr marL="0" indent="0"/>
            <a:endParaRPr lang="en-US" sz="1600" dirty="0" smtClean="0">
              <a:cs typeface="Arial" charset="0"/>
            </a:endParaRPr>
          </a:p>
          <a:p>
            <a:pPr marL="0" indent="0"/>
            <a:r>
              <a:rPr lang="en-US" sz="1600" dirty="0" smtClean="0">
                <a:cs typeface="Arial" charset="0"/>
              </a:rPr>
              <a:t>Unfortunately, valuation models for credit derivatives are complicated and hard to test empirically because defaults </a:t>
            </a:r>
            <a:r>
              <a:rPr lang="en-US" sz="1600" dirty="0">
                <a:cs typeface="Arial" charset="0"/>
              </a:rPr>
              <a:t>are </a:t>
            </a:r>
            <a:r>
              <a:rPr lang="en-US" sz="1600" dirty="0" smtClean="0">
                <a:cs typeface="Arial" charset="0"/>
              </a:rPr>
              <a:t>such rare events (luckily</a:t>
            </a:r>
            <a:r>
              <a:rPr lang="en-US" sz="1600" dirty="0">
                <a:cs typeface="Arial" charset="0"/>
              </a:rPr>
              <a:t>!).  </a:t>
            </a:r>
            <a:r>
              <a:rPr lang="en-US" sz="1600" dirty="0" smtClean="0">
                <a:cs typeface="Arial" charset="0"/>
              </a:rPr>
              <a:t>Pricing in the real world does not seem to be entirely consistent with the theoretical models.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409235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878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878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87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787"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0C746E35-4342-4BBA-85F4-4009A560397D}" type="slidenum">
              <a:rPr lang="en-US" sz="900"/>
              <a:pPr/>
              <a:t>66</a:t>
            </a:fld>
            <a:endParaRPr lang="en-US" sz="900"/>
          </a:p>
        </p:txBody>
      </p:sp>
      <p:sp>
        <p:nvSpPr>
          <p:cNvPr id="78852" name="Rectangle 2"/>
          <p:cNvSpPr>
            <a:spLocks noGrp="1" noChangeArrowheads="1"/>
          </p:cNvSpPr>
          <p:nvPr>
            <p:ph type="title"/>
          </p:nvPr>
        </p:nvSpPr>
        <p:spPr/>
        <p:txBody>
          <a:bodyPr/>
          <a:lstStyle/>
          <a:p>
            <a:r>
              <a:rPr lang="en-US" smtClean="0"/>
              <a:t>Credit Risk: Default as an Option and Credit Derivatives</a:t>
            </a:r>
          </a:p>
        </p:txBody>
      </p:sp>
      <p:sp>
        <p:nvSpPr>
          <p:cNvPr id="761859" name="Rectangle 3"/>
          <p:cNvSpPr>
            <a:spLocks noGrp="1" noChangeArrowheads="1"/>
          </p:cNvSpPr>
          <p:nvPr>
            <p:ph type="body" idx="1"/>
          </p:nvPr>
        </p:nvSpPr>
        <p:spPr>
          <a:xfrm>
            <a:off x="685800" y="819397"/>
            <a:ext cx="7772400" cy="5533901"/>
          </a:xfrm>
        </p:spPr>
        <p:txBody>
          <a:bodyPr/>
          <a:lstStyle/>
          <a:p>
            <a:pPr marL="0" indent="0" algn="ctr">
              <a:lnSpc>
                <a:spcPct val="90000"/>
              </a:lnSpc>
            </a:pPr>
            <a:r>
              <a:rPr lang="en-US" u="sng" dirty="0" smtClean="0">
                <a:cs typeface="Arial" charset="0"/>
              </a:rPr>
              <a:t>Credit Default Swaps</a:t>
            </a: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A CDS is a derivative contract based on default risk.  Like a futures contract, a CDS transfers </a:t>
            </a:r>
            <a:r>
              <a:rPr lang="en-US" sz="1600" dirty="0">
                <a:cs typeface="Arial" charset="0"/>
              </a:rPr>
              <a:t>risk from </a:t>
            </a:r>
            <a:r>
              <a:rPr lang="en-US" sz="1600" dirty="0" smtClean="0">
                <a:cs typeface="Arial" charset="0"/>
              </a:rPr>
              <a:t>the owner of the risky security to the derivatives counterparty.</a:t>
            </a:r>
          </a:p>
          <a:p>
            <a:pPr marL="0" indent="0">
              <a:lnSpc>
                <a:spcPct val="90000"/>
              </a:lnSpc>
            </a:pPr>
            <a:endParaRPr lang="en-US" sz="1600" u="sng" dirty="0" smtClean="0">
              <a:cs typeface="Arial" charset="0"/>
            </a:endParaRPr>
          </a:p>
          <a:p>
            <a:pPr marL="0" indent="0">
              <a:lnSpc>
                <a:spcPct val="90000"/>
              </a:lnSpc>
            </a:pPr>
            <a:r>
              <a:rPr lang="en-US" sz="1600" u="sng" dirty="0" smtClean="0">
                <a:cs typeface="Arial" charset="0"/>
              </a:rPr>
              <a:t>How it works (originally):</a:t>
            </a:r>
            <a:endParaRPr lang="en-US" sz="1600" dirty="0" smtClean="0">
              <a:cs typeface="Arial" charset="0"/>
            </a:endParaRPr>
          </a:p>
          <a:p>
            <a:pPr marL="0" indent="0">
              <a:lnSpc>
                <a:spcPct val="90000"/>
              </a:lnSpc>
            </a:pPr>
            <a:r>
              <a:rPr lang="en-US" sz="1600" dirty="0" smtClean="0">
                <a:cs typeface="Arial" charset="0"/>
              </a:rPr>
              <a:t>Counterparty A (the protection buyer) commits to make regular premium payments to Counterparty B.  The rate is S basis points per year, applied to a notional face value F.</a:t>
            </a: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Counterparty B (the protection seller) commits to make the following payments to A:</a:t>
            </a:r>
          </a:p>
          <a:p>
            <a:pPr lvl="1">
              <a:lnSpc>
                <a:spcPct val="90000"/>
              </a:lnSpc>
            </a:pPr>
            <a:r>
              <a:rPr lang="en-US" dirty="0" smtClean="0">
                <a:cs typeface="Arial" charset="0"/>
              </a:rPr>
              <a:t>If there is no default by the "reference entity" (the bond issuer) before the CDS expires, B pays nothing.</a:t>
            </a:r>
          </a:p>
          <a:p>
            <a:pPr lvl="1">
              <a:lnSpc>
                <a:spcPct val="90000"/>
              </a:lnSpc>
            </a:pPr>
            <a:r>
              <a:rPr lang="en-US" dirty="0" smtClean="0">
                <a:cs typeface="Arial" charset="0"/>
              </a:rPr>
              <a:t>If the reference entity defaults, B must compensate A's loss.  Either </a:t>
            </a:r>
          </a:p>
          <a:p>
            <a:pPr lvl="2">
              <a:lnSpc>
                <a:spcPct val="90000"/>
              </a:lnSpc>
            </a:pPr>
            <a:r>
              <a:rPr lang="en-US" dirty="0" smtClean="0">
                <a:cs typeface="Arial" charset="0"/>
              </a:rPr>
              <a:t>A delivers bonds issued by the defaulting entity, and B pays A their face value F, or</a:t>
            </a:r>
          </a:p>
          <a:p>
            <a:pPr lvl="2">
              <a:lnSpc>
                <a:spcPct val="90000"/>
              </a:lnSpc>
            </a:pPr>
            <a:r>
              <a:rPr lang="en-US" dirty="0" smtClean="0">
                <a:cs typeface="Arial" charset="0"/>
              </a:rPr>
              <a:t>B pays a cash amount to A, equal to the difference between the post-default price of the bonds and face value F.  The price is determined in a special auction 1 month after the credit event.</a:t>
            </a:r>
          </a:p>
          <a:p>
            <a:pPr lvl="2">
              <a:lnSpc>
                <a:spcPct val="90000"/>
              </a:lnSpc>
            </a:pPr>
            <a:endParaRPr lang="en-US" sz="1050" dirty="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2147761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185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185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185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1859">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61859">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61859">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61859">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6185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0C746E35-4342-4BBA-85F4-4009A560397D}" type="slidenum">
              <a:rPr lang="en-US" sz="900"/>
              <a:pPr/>
              <a:t>67</a:t>
            </a:fld>
            <a:endParaRPr lang="en-US" sz="900"/>
          </a:p>
        </p:txBody>
      </p:sp>
      <p:sp>
        <p:nvSpPr>
          <p:cNvPr id="78852" name="Rectangle 2"/>
          <p:cNvSpPr>
            <a:spLocks noGrp="1" noChangeArrowheads="1"/>
          </p:cNvSpPr>
          <p:nvPr>
            <p:ph type="title"/>
          </p:nvPr>
        </p:nvSpPr>
        <p:spPr/>
        <p:txBody>
          <a:bodyPr/>
          <a:lstStyle/>
          <a:p>
            <a:r>
              <a:rPr lang="en-US" smtClean="0"/>
              <a:t>Credit Risk: Default as an Option and Credit Derivatives</a:t>
            </a:r>
          </a:p>
        </p:txBody>
      </p:sp>
      <p:sp>
        <p:nvSpPr>
          <p:cNvPr id="761859" name="Rectangle 3"/>
          <p:cNvSpPr>
            <a:spLocks noGrp="1" noChangeArrowheads="1"/>
          </p:cNvSpPr>
          <p:nvPr>
            <p:ph type="body" idx="1"/>
          </p:nvPr>
        </p:nvSpPr>
        <p:spPr>
          <a:xfrm>
            <a:off x="685800" y="819397"/>
            <a:ext cx="7772400" cy="5533901"/>
          </a:xfrm>
        </p:spPr>
        <p:txBody>
          <a:bodyPr/>
          <a:lstStyle/>
          <a:p>
            <a:pPr marL="0" indent="0" algn="ctr">
              <a:lnSpc>
                <a:spcPct val="90000"/>
              </a:lnSpc>
            </a:pPr>
            <a:r>
              <a:rPr lang="en-US" u="sng" dirty="0" smtClean="0">
                <a:cs typeface="Arial" charset="0"/>
              </a:rPr>
              <a:t>Credit Default Swaps</a:t>
            </a:r>
            <a:endParaRPr lang="en-US" sz="1050" dirty="0">
              <a:cs typeface="Arial" charset="0"/>
            </a:endParaRPr>
          </a:p>
          <a:p>
            <a:pPr marL="114300" indent="0">
              <a:lnSpc>
                <a:spcPct val="90000"/>
              </a:lnSpc>
            </a:pPr>
            <a:endParaRPr lang="en-US" sz="1600" u="sng" dirty="0" smtClean="0">
              <a:cs typeface="Arial" charset="0"/>
            </a:endParaRPr>
          </a:p>
          <a:p>
            <a:pPr marL="114300" indent="0">
              <a:lnSpc>
                <a:spcPct val="90000"/>
              </a:lnSpc>
            </a:pPr>
            <a:r>
              <a:rPr lang="en-US" sz="1600" dirty="0" smtClean="0">
                <a:cs typeface="Arial" charset="0"/>
              </a:rPr>
              <a:t>This setup was originally designed for an OTC market.  Each deal had its own CDS spread S and maturity date.  Maturities were standard, with 5 years the most common, then 10 years, but a 5-year contract matured 5 years after the date it was issued.</a:t>
            </a:r>
          </a:p>
          <a:p>
            <a:pPr marL="114300" indent="0">
              <a:lnSpc>
                <a:spcPct val="90000"/>
              </a:lnSpc>
            </a:pPr>
            <a:endParaRPr lang="en-US" sz="1600" dirty="0">
              <a:cs typeface="Arial" charset="0"/>
            </a:endParaRPr>
          </a:p>
          <a:p>
            <a:pPr marL="114300" indent="0">
              <a:lnSpc>
                <a:spcPct val="90000"/>
              </a:lnSpc>
            </a:pPr>
            <a:r>
              <a:rPr lang="en-US" sz="1600" dirty="0" smtClean="0">
                <a:cs typeface="Arial" charset="0"/>
              </a:rPr>
              <a:t>Both of these features made every CDS contract nonstandard, and therefore greatly limited its liquidity.</a:t>
            </a:r>
            <a:endParaRPr lang="en-US" sz="1600" dirty="0">
              <a:cs typeface="Arial" charset="0"/>
            </a:endParaRPr>
          </a:p>
          <a:p>
            <a:pPr marL="114300" indent="0">
              <a:lnSpc>
                <a:spcPct val="90000"/>
              </a:lnSpc>
            </a:pPr>
            <a:endParaRPr lang="en-US" sz="1600" u="sng" dirty="0" smtClean="0">
              <a:cs typeface="Arial" charset="0"/>
            </a:endParaRPr>
          </a:p>
          <a:p>
            <a:pPr marL="114300" indent="0">
              <a:lnSpc>
                <a:spcPct val="90000"/>
              </a:lnSpc>
            </a:pPr>
            <a:r>
              <a:rPr lang="en-US" sz="1600" u="sng" dirty="0" smtClean="0">
                <a:cs typeface="Arial" charset="0"/>
              </a:rPr>
              <a:t>Market conventions were changed in 2009</a:t>
            </a:r>
            <a:r>
              <a:rPr lang="en-US" sz="1600" dirty="0" smtClean="0">
                <a:cs typeface="Arial" charset="0"/>
              </a:rPr>
              <a:t>:  </a:t>
            </a:r>
          </a:p>
          <a:p>
            <a:pPr marL="400050" indent="-285750">
              <a:lnSpc>
                <a:spcPct val="90000"/>
              </a:lnSpc>
              <a:buFont typeface="Arial" panose="020B0604020202020204" pitchFamily="34" charset="0"/>
              <a:buChar char="•"/>
            </a:pPr>
            <a:r>
              <a:rPr lang="en-US" sz="1600" dirty="0" smtClean="0">
                <a:cs typeface="Arial" charset="0"/>
              </a:rPr>
              <a:t>The premium payments are now standardized, so most CDS pay 100 basis points annually (very high risk CDS pay 500 </a:t>
            </a:r>
            <a:r>
              <a:rPr lang="en-US" sz="1600" dirty="0" err="1" smtClean="0">
                <a:cs typeface="Arial" charset="0"/>
              </a:rPr>
              <a:t>b.p</a:t>
            </a:r>
            <a:r>
              <a:rPr lang="en-US" sz="1600" dirty="0" smtClean="0">
                <a:cs typeface="Arial" charset="0"/>
              </a:rPr>
              <a:t>.), </a:t>
            </a:r>
            <a:r>
              <a:rPr lang="en-US" sz="1600" dirty="0">
                <a:cs typeface="Arial" charset="0"/>
              </a:rPr>
              <a:t>and </a:t>
            </a:r>
            <a:r>
              <a:rPr lang="en-US" sz="1600" dirty="0" smtClean="0">
                <a:cs typeface="Arial" charset="0"/>
              </a:rPr>
              <a:t>an upfront payment adjusts for the precise level of default risk.</a:t>
            </a:r>
          </a:p>
          <a:p>
            <a:pPr marL="400050" indent="-285750">
              <a:lnSpc>
                <a:spcPct val="90000"/>
              </a:lnSpc>
              <a:buFont typeface="Arial" panose="020B0604020202020204" pitchFamily="34" charset="0"/>
              <a:buChar char="•"/>
            </a:pPr>
            <a:r>
              <a:rPr lang="en-US" sz="1600" dirty="0" smtClean="0">
                <a:cs typeface="Arial" charset="0"/>
              </a:rPr>
              <a:t>If equilibrium CDS spread S for a particular issuer would be below 100 </a:t>
            </a:r>
            <a:r>
              <a:rPr lang="en-US" sz="1600" dirty="0" err="1" smtClean="0">
                <a:cs typeface="Arial" charset="0"/>
              </a:rPr>
              <a:t>b.p</a:t>
            </a:r>
            <a:r>
              <a:rPr lang="en-US" sz="1600" dirty="0" smtClean="0">
                <a:cs typeface="Arial" charset="0"/>
              </a:rPr>
              <a:t>., the protection seller would be receiving too much premium, so the seller pays the buyer the fair value of the difference up front.  </a:t>
            </a:r>
          </a:p>
          <a:p>
            <a:pPr marL="400050" indent="-285750">
              <a:lnSpc>
                <a:spcPct val="90000"/>
              </a:lnSpc>
              <a:buFont typeface="Arial" panose="020B0604020202020204" pitchFamily="34" charset="0"/>
              <a:buChar char="•"/>
            </a:pPr>
            <a:r>
              <a:rPr lang="en-US" sz="1600" dirty="0" smtClean="0">
                <a:cs typeface="Arial" charset="0"/>
              </a:rPr>
              <a:t>If equilibrium S would be above 100 </a:t>
            </a:r>
            <a:r>
              <a:rPr lang="en-US" sz="1600" dirty="0" err="1" smtClean="0">
                <a:cs typeface="Arial" charset="0"/>
              </a:rPr>
              <a:t>b.p</a:t>
            </a:r>
            <a:r>
              <a:rPr lang="en-US" sz="1600" dirty="0" smtClean="0">
                <a:cs typeface="Arial" charset="0"/>
              </a:rPr>
              <a:t>., the buyer pays the seller up front.  </a:t>
            </a:r>
          </a:p>
          <a:p>
            <a:pPr marL="400050" indent="-285750">
              <a:lnSpc>
                <a:spcPct val="90000"/>
              </a:lnSpc>
              <a:buFont typeface="Arial" panose="020B0604020202020204" pitchFamily="34" charset="0"/>
              <a:buChar char="•"/>
            </a:pPr>
            <a:r>
              <a:rPr lang="en-US" sz="1600" dirty="0" smtClean="0">
                <a:cs typeface="Arial" charset="0"/>
              </a:rPr>
              <a:t>Maturity dates are also standardized to be every 6 months.  Contract maturities for 5-year CDS on their issue date are now between 4 3/4 and 5 1/4 years.</a:t>
            </a:r>
          </a:p>
          <a:p>
            <a:pPr marL="114300" indent="0">
              <a:lnSpc>
                <a:spcPct val="90000"/>
              </a:lnSpc>
            </a:pPr>
            <a:endParaRPr lang="en-US" sz="1400" dirty="0" smtClean="0">
              <a:cs typeface="Arial" charset="0"/>
            </a:endParaRPr>
          </a:p>
          <a:p>
            <a:pPr marL="114300" indent="0">
              <a:lnSpc>
                <a:spcPct val="90000"/>
              </a:lnSpc>
            </a:pPr>
            <a:r>
              <a:rPr lang="en-US" sz="1600" dirty="0">
                <a:cs typeface="Arial" charset="0"/>
              </a:rPr>
              <a:t>T</a:t>
            </a:r>
            <a:r>
              <a:rPr lang="en-US" sz="1600" dirty="0" smtClean="0">
                <a:cs typeface="Arial" charset="0"/>
              </a:rPr>
              <a:t>hese changes were big improvements to liquidity in the secondary market for CDS.</a:t>
            </a:r>
            <a:endParaRPr lang="en-US"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3389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1859">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1859">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1859">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185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185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6185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21ED5D9-812A-4381-AA1F-EBC22ED86594}" type="slidenum">
              <a:rPr lang="en-US" sz="900"/>
              <a:pPr/>
              <a:t>68</a:t>
            </a:fld>
            <a:endParaRPr lang="en-US" sz="900"/>
          </a:p>
        </p:txBody>
      </p:sp>
      <p:sp>
        <p:nvSpPr>
          <p:cNvPr id="79876" name="Rectangle 2"/>
          <p:cNvSpPr>
            <a:spLocks noChangeArrowheads="1"/>
          </p:cNvSpPr>
          <p:nvPr/>
        </p:nvSpPr>
        <p:spPr bwMode="auto">
          <a:xfrm>
            <a:off x="3352800" y="5486400"/>
            <a:ext cx="1447800" cy="457200"/>
          </a:xfrm>
          <a:prstGeom prst="rect">
            <a:avLst/>
          </a:prstGeom>
          <a:solidFill>
            <a:srgbClr val="DDDDDD"/>
          </a:solidFill>
          <a:ln w="9525">
            <a:solidFill>
              <a:schemeClr val="tx1"/>
            </a:solidFill>
            <a:miter lim="800000"/>
            <a:headEnd/>
            <a:tailEnd/>
          </a:ln>
        </p:spPr>
        <p:txBody>
          <a:bodyPr wrap="none" anchor="ctr"/>
          <a:lstStyle/>
          <a:p>
            <a:endParaRPr lang="en-US"/>
          </a:p>
        </p:txBody>
      </p:sp>
      <p:sp>
        <p:nvSpPr>
          <p:cNvPr id="79877" name="Rectangle 3"/>
          <p:cNvSpPr>
            <a:spLocks noGrp="1" noChangeArrowheads="1"/>
          </p:cNvSpPr>
          <p:nvPr>
            <p:ph type="title"/>
          </p:nvPr>
        </p:nvSpPr>
        <p:spPr/>
        <p:txBody>
          <a:bodyPr/>
          <a:lstStyle/>
          <a:p>
            <a:r>
              <a:rPr lang="en-US" smtClean="0"/>
              <a:t>Credit Risk: Default as an Option and Credit Derivatives</a:t>
            </a:r>
          </a:p>
        </p:txBody>
      </p:sp>
      <p:sp>
        <p:nvSpPr>
          <p:cNvPr id="79878" name="Rectangle 4"/>
          <p:cNvSpPr>
            <a:spLocks noGrp="1" noChangeArrowheads="1"/>
          </p:cNvSpPr>
          <p:nvPr>
            <p:ph type="body" idx="1"/>
          </p:nvPr>
        </p:nvSpPr>
        <p:spPr>
          <a:xfrm>
            <a:off x="685800" y="762000"/>
            <a:ext cx="7772400" cy="5562600"/>
          </a:xfrm>
        </p:spPr>
        <p:txBody>
          <a:bodyPr/>
          <a:lstStyle/>
          <a:p>
            <a:pPr marL="0" indent="0" algn="ctr"/>
            <a:r>
              <a:rPr lang="en-US" u="sng" dirty="0" smtClean="0"/>
              <a:t>An Extremely Important Innovation:  The Credit Default Swap</a:t>
            </a:r>
          </a:p>
          <a:p>
            <a:pPr marL="0" indent="0">
              <a:lnSpc>
                <a:spcPct val="60000"/>
              </a:lnSpc>
            </a:pPr>
            <a:endParaRPr lang="en-US" sz="1600" dirty="0" smtClean="0"/>
          </a:p>
          <a:p>
            <a:pPr marL="0" indent="0"/>
            <a:r>
              <a:rPr lang="en-US" sz="1600" dirty="0" smtClean="0"/>
              <a:t>For many institutional investors, market price risk is much less important than risk of default.  The CDS is a way to buy (or sell) insurance against default.</a:t>
            </a:r>
          </a:p>
          <a:p>
            <a:pPr marL="0" indent="0"/>
            <a:r>
              <a:rPr lang="en-US" sz="1600" dirty="0" smtClean="0"/>
              <a:t>The protection buyer pays a regular quarterly premium to the protection seller.  If there is a default, the protection seller must pay the protection buyer.  The amount of compensation that is determined at a special auction of the defaulted bonds about a month later.</a:t>
            </a:r>
          </a:p>
        </p:txBody>
      </p:sp>
      <p:grpSp>
        <p:nvGrpSpPr>
          <p:cNvPr id="79879" name="Group 5"/>
          <p:cNvGrpSpPr>
            <a:grpSpLocks/>
          </p:cNvGrpSpPr>
          <p:nvPr/>
        </p:nvGrpSpPr>
        <p:grpSpPr bwMode="auto">
          <a:xfrm>
            <a:off x="6477000" y="2971800"/>
            <a:ext cx="1905000" cy="1676400"/>
            <a:chOff x="3744" y="1680"/>
            <a:chExt cx="1200" cy="1056"/>
          </a:xfrm>
        </p:grpSpPr>
        <p:sp>
          <p:nvSpPr>
            <p:cNvPr id="79896" name="AutoShape 6"/>
            <p:cNvSpPr>
              <a:spLocks noChangeArrowheads="1"/>
            </p:cNvSpPr>
            <p:nvPr/>
          </p:nvSpPr>
          <p:spPr bwMode="auto">
            <a:xfrm>
              <a:off x="3744" y="1680"/>
              <a:ext cx="1200" cy="1056"/>
            </a:xfrm>
            <a:prstGeom prst="roundRect">
              <a:avLst>
                <a:gd name="adj"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897" name="Text Box 7"/>
            <p:cNvSpPr txBox="1">
              <a:spLocks noChangeArrowheads="1"/>
            </p:cNvSpPr>
            <p:nvPr/>
          </p:nvSpPr>
          <p:spPr bwMode="auto">
            <a:xfrm>
              <a:off x="4032" y="2016"/>
              <a:ext cx="61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i="1"/>
                <a:t>Financial</a:t>
              </a:r>
            </a:p>
            <a:p>
              <a:r>
                <a:rPr lang="en-US" sz="1600" i="1"/>
                <a:t>Markets</a:t>
              </a:r>
            </a:p>
          </p:txBody>
        </p:sp>
      </p:grpSp>
      <p:grpSp>
        <p:nvGrpSpPr>
          <p:cNvPr id="3" name="Group 8"/>
          <p:cNvGrpSpPr>
            <a:grpSpLocks/>
          </p:cNvGrpSpPr>
          <p:nvPr/>
        </p:nvGrpSpPr>
        <p:grpSpPr bwMode="auto">
          <a:xfrm>
            <a:off x="2438400" y="2895600"/>
            <a:ext cx="3962400" cy="581025"/>
            <a:chOff x="1536" y="1824"/>
            <a:chExt cx="2496" cy="366"/>
          </a:xfrm>
        </p:grpSpPr>
        <p:sp>
          <p:nvSpPr>
            <p:cNvPr id="79894" name="Line 9"/>
            <p:cNvSpPr>
              <a:spLocks noChangeShapeType="1"/>
            </p:cNvSpPr>
            <p:nvPr/>
          </p:nvSpPr>
          <p:spPr bwMode="auto">
            <a:xfrm flipH="1">
              <a:off x="1536" y="2160"/>
              <a:ext cx="24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9895" name="Text Box 10"/>
            <p:cNvSpPr txBox="1">
              <a:spLocks noChangeArrowheads="1"/>
            </p:cNvSpPr>
            <p:nvPr/>
          </p:nvSpPr>
          <p:spPr bwMode="auto">
            <a:xfrm>
              <a:off x="1824" y="1824"/>
              <a:ext cx="196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600" dirty="0"/>
                <a:t>Payment of interest and principal + loss of principal in case of default</a:t>
              </a:r>
            </a:p>
          </p:txBody>
        </p:sp>
      </p:grpSp>
      <p:sp>
        <p:nvSpPr>
          <p:cNvPr id="762891" name="Text Box 11"/>
          <p:cNvSpPr txBox="1">
            <a:spLocks noChangeArrowheads="1"/>
          </p:cNvSpPr>
          <p:nvPr/>
        </p:nvSpPr>
        <p:spPr bwMode="auto">
          <a:xfrm>
            <a:off x="2133600" y="3581400"/>
            <a:ext cx="18288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600" dirty="0"/>
              <a:t>CDS premiums;</a:t>
            </a:r>
          </a:p>
          <a:p>
            <a:pPr algn="ctr"/>
            <a:r>
              <a:rPr lang="en-US" sz="1600" dirty="0"/>
              <a:t>plus defaulted bonds, if any</a:t>
            </a:r>
          </a:p>
        </p:txBody>
      </p:sp>
      <p:sp>
        <p:nvSpPr>
          <p:cNvPr id="79892" name="Rectangle 13"/>
          <p:cNvSpPr>
            <a:spLocks noChangeArrowheads="1"/>
          </p:cNvSpPr>
          <p:nvPr/>
        </p:nvSpPr>
        <p:spPr bwMode="auto">
          <a:xfrm>
            <a:off x="838200" y="3124200"/>
            <a:ext cx="1524000" cy="15240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9883" name="AutoShape 15"/>
          <p:cNvSpPr>
            <a:spLocks noChangeArrowheads="1"/>
          </p:cNvSpPr>
          <p:nvPr/>
        </p:nvSpPr>
        <p:spPr bwMode="auto">
          <a:xfrm>
            <a:off x="3276600" y="4572000"/>
            <a:ext cx="1824038" cy="1905000"/>
          </a:xfrm>
          <a:prstGeom prst="cube">
            <a:avLst>
              <a:gd name="adj" fmla="val 1357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5" name="Group 16"/>
          <p:cNvGrpSpPr>
            <a:grpSpLocks/>
          </p:cNvGrpSpPr>
          <p:nvPr/>
        </p:nvGrpSpPr>
        <p:grpSpPr bwMode="auto">
          <a:xfrm>
            <a:off x="2362200" y="3886200"/>
            <a:ext cx="1447800" cy="838200"/>
            <a:chOff x="1488" y="2256"/>
            <a:chExt cx="912" cy="528"/>
          </a:xfrm>
        </p:grpSpPr>
        <p:sp>
          <p:nvSpPr>
            <p:cNvPr id="79890" name="Line 17"/>
            <p:cNvSpPr>
              <a:spLocks noChangeShapeType="1"/>
            </p:cNvSpPr>
            <p:nvPr/>
          </p:nvSpPr>
          <p:spPr bwMode="auto">
            <a:xfrm>
              <a:off x="2400" y="2256"/>
              <a:ext cx="0"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9891" name="Line 18"/>
            <p:cNvSpPr>
              <a:spLocks noChangeShapeType="1"/>
            </p:cNvSpPr>
            <p:nvPr/>
          </p:nvSpPr>
          <p:spPr bwMode="auto">
            <a:xfrm>
              <a:off x="1488" y="2256"/>
              <a:ext cx="9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885" name="Text Box 19"/>
          <p:cNvSpPr txBox="1">
            <a:spLocks noChangeArrowheads="1"/>
          </p:cNvSpPr>
          <p:nvPr/>
        </p:nvSpPr>
        <p:spPr bwMode="auto">
          <a:xfrm>
            <a:off x="3276600" y="5410200"/>
            <a:ext cx="1600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500"/>
              <a:t>Credit default swap</a:t>
            </a:r>
          </a:p>
        </p:txBody>
      </p:sp>
      <p:grpSp>
        <p:nvGrpSpPr>
          <p:cNvPr id="6" name="Group 5"/>
          <p:cNvGrpSpPr/>
          <p:nvPr/>
        </p:nvGrpSpPr>
        <p:grpSpPr>
          <a:xfrm>
            <a:off x="1600199" y="4648200"/>
            <a:ext cx="1676401" cy="1592997"/>
            <a:chOff x="1600199" y="4648200"/>
            <a:chExt cx="1676401" cy="1592997"/>
          </a:xfrm>
        </p:grpSpPr>
        <p:grpSp>
          <p:nvGrpSpPr>
            <p:cNvPr id="4" name="Group 3"/>
            <p:cNvGrpSpPr/>
            <p:nvPr/>
          </p:nvGrpSpPr>
          <p:grpSpPr>
            <a:xfrm>
              <a:off x="1600199" y="4648200"/>
              <a:ext cx="1676399" cy="1592997"/>
              <a:chOff x="1600199" y="4648200"/>
              <a:chExt cx="1676399" cy="1592997"/>
            </a:xfrm>
          </p:grpSpPr>
          <p:sp>
            <p:nvSpPr>
              <p:cNvPr id="79887" name="Text Box 21"/>
              <p:cNvSpPr txBox="1">
                <a:spLocks noChangeArrowheads="1"/>
              </p:cNvSpPr>
              <p:nvPr/>
            </p:nvSpPr>
            <p:spPr bwMode="auto">
              <a:xfrm>
                <a:off x="1600199" y="5410200"/>
                <a:ext cx="16763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600" dirty="0"/>
                  <a:t>Reimbursement of loss (if any) on defaulted bonds</a:t>
                </a:r>
              </a:p>
            </p:txBody>
          </p:sp>
          <p:sp>
            <p:nvSpPr>
              <p:cNvPr id="79888" name="Line 22"/>
              <p:cNvSpPr>
                <a:spLocks noChangeShapeType="1"/>
              </p:cNvSpPr>
              <p:nvPr/>
            </p:nvSpPr>
            <p:spPr bwMode="auto">
              <a:xfrm flipV="1">
                <a:off x="1600200" y="4648200"/>
                <a:ext cx="0" cy="1295400"/>
              </a:xfrm>
              <a:prstGeom prst="line">
                <a:avLst/>
              </a:prstGeom>
              <a:noFill/>
              <a:ln w="9525">
                <a:solidFill>
                  <a:schemeClr val="tx1"/>
                </a:solidFill>
                <a:prstDash val="sys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9889" name="Line 23"/>
            <p:cNvSpPr>
              <a:spLocks noChangeShapeType="1"/>
            </p:cNvSpPr>
            <p:nvPr/>
          </p:nvSpPr>
          <p:spPr bwMode="auto">
            <a:xfrm>
              <a:off x="1600200" y="5943600"/>
              <a:ext cx="1676400" cy="0"/>
            </a:xfrm>
            <a:prstGeom prst="line">
              <a:avLst/>
            </a:prstGeom>
            <a:noFill/>
            <a:ln w="9525">
              <a:solidFill>
                <a:schemeClr val="tx1"/>
              </a:solidFill>
              <a:prstDash val="sys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 name="TextBox 1"/>
          <p:cNvSpPr txBox="1"/>
          <p:nvPr/>
        </p:nvSpPr>
        <p:spPr>
          <a:xfrm>
            <a:off x="750535" y="3286380"/>
            <a:ext cx="1653786" cy="1538883"/>
          </a:xfrm>
          <a:prstGeom prst="rect">
            <a:avLst/>
          </a:prstGeom>
          <a:noFill/>
        </p:spPr>
        <p:txBody>
          <a:bodyPr wrap="none" rtlCol="0">
            <a:spAutoFit/>
          </a:bodyPr>
          <a:lstStyle/>
          <a:p>
            <a:pPr algn="ctr"/>
            <a:r>
              <a:rPr lang="en-US" sz="1600" u="sng" dirty="0" smtClean="0"/>
              <a:t>Total Alpha Fund</a:t>
            </a:r>
            <a:endParaRPr lang="en-US" sz="1600" dirty="0"/>
          </a:p>
          <a:p>
            <a:pPr algn="ctr"/>
            <a:r>
              <a:rPr lang="en-US" sz="1600" dirty="0" smtClean="0"/>
              <a:t>buys protection</a:t>
            </a:r>
          </a:p>
          <a:p>
            <a:pPr algn="ctr"/>
            <a:r>
              <a:rPr lang="en-US" sz="1600" dirty="0" smtClean="0"/>
              <a:t>on bonds </a:t>
            </a:r>
          </a:p>
          <a:p>
            <a:pPr algn="ctr"/>
            <a:r>
              <a:rPr lang="en-US" sz="1600" dirty="0" smtClean="0"/>
              <a:t>issued by</a:t>
            </a:r>
          </a:p>
          <a:p>
            <a:pPr algn="ctr"/>
            <a:r>
              <a:rPr lang="en-US" sz="1600" dirty="0" smtClean="0"/>
              <a:t>XYZ Corp.</a:t>
            </a:r>
          </a:p>
          <a:p>
            <a:endParaRPr lang="en-US" sz="1400" b="1" dirty="0"/>
          </a:p>
        </p:txBody>
      </p:sp>
      <p:sp>
        <p:nvSpPr>
          <p:cNvPr id="2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256282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289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289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B543CCDB-D70B-4270-8D28-03ED86918D85}" type="slidenum">
              <a:rPr lang="en-US" sz="900"/>
              <a:pPr/>
              <a:t>69</a:t>
            </a:fld>
            <a:endParaRPr lang="en-US" sz="900"/>
          </a:p>
        </p:txBody>
      </p:sp>
      <p:sp>
        <p:nvSpPr>
          <p:cNvPr id="80900" name="Rectangle 2"/>
          <p:cNvSpPr>
            <a:spLocks noChangeArrowheads="1"/>
          </p:cNvSpPr>
          <p:nvPr/>
        </p:nvSpPr>
        <p:spPr bwMode="auto">
          <a:xfrm>
            <a:off x="3352800" y="5486400"/>
            <a:ext cx="1447800" cy="457200"/>
          </a:xfrm>
          <a:prstGeom prst="rect">
            <a:avLst/>
          </a:prstGeom>
          <a:solidFill>
            <a:srgbClr val="DDDDDD"/>
          </a:solidFill>
          <a:ln w="9525">
            <a:solidFill>
              <a:schemeClr val="tx1"/>
            </a:solidFill>
            <a:miter lim="800000"/>
            <a:headEnd/>
            <a:tailEnd/>
          </a:ln>
        </p:spPr>
        <p:txBody>
          <a:bodyPr wrap="none" anchor="ctr"/>
          <a:lstStyle/>
          <a:p>
            <a:endParaRPr lang="en-US"/>
          </a:p>
        </p:txBody>
      </p:sp>
      <p:sp>
        <p:nvSpPr>
          <p:cNvPr id="80901" name="Rectangle 3"/>
          <p:cNvSpPr>
            <a:spLocks noGrp="1" noChangeArrowheads="1"/>
          </p:cNvSpPr>
          <p:nvPr>
            <p:ph type="title"/>
          </p:nvPr>
        </p:nvSpPr>
        <p:spPr/>
        <p:txBody>
          <a:bodyPr/>
          <a:lstStyle/>
          <a:p>
            <a:r>
              <a:rPr lang="en-US" smtClean="0"/>
              <a:t>Credit Risk: Default as an Option and Credit Derivatives</a:t>
            </a:r>
          </a:p>
        </p:txBody>
      </p:sp>
      <p:sp>
        <p:nvSpPr>
          <p:cNvPr id="763908" name="Rectangle 4"/>
          <p:cNvSpPr>
            <a:spLocks noGrp="1" noChangeArrowheads="1"/>
          </p:cNvSpPr>
          <p:nvPr>
            <p:ph type="body" idx="1"/>
          </p:nvPr>
        </p:nvSpPr>
        <p:spPr>
          <a:xfrm>
            <a:off x="685800" y="762000"/>
            <a:ext cx="7901152" cy="5562600"/>
          </a:xfrm>
        </p:spPr>
        <p:txBody>
          <a:bodyPr/>
          <a:lstStyle/>
          <a:p>
            <a:pPr marL="0" indent="0" algn="ctr"/>
            <a:r>
              <a:rPr lang="en-US" u="sng" dirty="0" smtClean="0"/>
              <a:t>An Extremely Important Innovation:  The Credit Default Swap</a:t>
            </a:r>
          </a:p>
          <a:p>
            <a:pPr marL="0" indent="0"/>
            <a:r>
              <a:rPr lang="en-US" sz="1600" dirty="0" smtClean="0"/>
              <a:t>In the previous example, the Total Alpha Fund bought protection to eliminate the default risk on </a:t>
            </a:r>
            <a:r>
              <a:rPr lang="en-US" sz="1600" dirty="0"/>
              <a:t>XYZ </a:t>
            </a:r>
            <a:r>
              <a:rPr lang="en-US" sz="1600" dirty="0" smtClean="0"/>
              <a:t>Corp. bonds, to produce a portfolio with credit quality better than AAA.</a:t>
            </a:r>
          </a:p>
          <a:p>
            <a:pPr marL="0" indent="0">
              <a:lnSpc>
                <a:spcPct val="70000"/>
              </a:lnSpc>
            </a:pPr>
            <a:endParaRPr lang="en-US" sz="1600" dirty="0" smtClean="0"/>
          </a:p>
          <a:p>
            <a:pPr marL="0" indent="0"/>
            <a:r>
              <a:rPr lang="en-US" sz="1600" dirty="0" smtClean="0"/>
              <a:t>Alternatively, Total Alpha could hold a portfolio of Treasury bonds and </a:t>
            </a:r>
            <a:r>
              <a:rPr lang="en-US" sz="1600" u="sng" dirty="0" smtClean="0"/>
              <a:t>sell</a:t>
            </a:r>
            <a:r>
              <a:rPr lang="en-US" sz="1600" dirty="0" smtClean="0"/>
              <a:t> protection on  XYZ.  It would then receive regular premium payments from its counterparty, but would bear the risk of loss if a default occurs.  This way Total Alpha earns the return, including risk premium, on risky XYZ bonds (and bears the default risk) without actually owning them.</a:t>
            </a:r>
          </a:p>
        </p:txBody>
      </p:sp>
      <p:grpSp>
        <p:nvGrpSpPr>
          <p:cNvPr id="80903" name="Group 5"/>
          <p:cNvGrpSpPr>
            <a:grpSpLocks/>
          </p:cNvGrpSpPr>
          <p:nvPr/>
        </p:nvGrpSpPr>
        <p:grpSpPr bwMode="auto">
          <a:xfrm>
            <a:off x="6477000" y="2971800"/>
            <a:ext cx="1905000" cy="1676400"/>
            <a:chOff x="3744" y="1680"/>
            <a:chExt cx="1200" cy="1056"/>
          </a:xfrm>
        </p:grpSpPr>
        <p:sp>
          <p:nvSpPr>
            <p:cNvPr id="80920" name="AutoShape 6"/>
            <p:cNvSpPr>
              <a:spLocks noChangeArrowheads="1"/>
            </p:cNvSpPr>
            <p:nvPr/>
          </p:nvSpPr>
          <p:spPr bwMode="auto">
            <a:xfrm>
              <a:off x="3744" y="1680"/>
              <a:ext cx="1200" cy="1056"/>
            </a:xfrm>
            <a:prstGeom prst="roundRect">
              <a:avLst>
                <a:gd name="adj"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0921" name="Text Box 7"/>
            <p:cNvSpPr txBox="1">
              <a:spLocks noChangeArrowheads="1"/>
            </p:cNvSpPr>
            <p:nvPr/>
          </p:nvSpPr>
          <p:spPr bwMode="auto">
            <a:xfrm>
              <a:off x="4032" y="2016"/>
              <a:ext cx="61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i="1"/>
                <a:t>Financial</a:t>
              </a:r>
            </a:p>
            <a:p>
              <a:r>
                <a:rPr lang="en-US" sz="1600" i="1"/>
                <a:t>Markets</a:t>
              </a:r>
            </a:p>
          </p:txBody>
        </p:sp>
      </p:grpSp>
      <p:grpSp>
        <p:nvGrpSpPr>
          <p:cNvPr id="3" name="Group 8"/>
          <p:cNvGrpSpPr>
            <a:grpSpLocks/>
          </p:cNvGrpSpPr>
          <p:nvPr/>
        </p:nvGrpSpPr>
        <p:grpSpPr bwMode="auto">
          <a:xfrm>
            <a:off x="2438400" y="3048000"/>
            <a:ext cx="3962400" cy="381000"/>
            <a:chOff x="1536" y="1920"/>
            <a:chExt cx="2496" cy="240"/>
          </a:xfrm>
        </p:grpSpPr>
        <p:sp>
          <p:nvSpPr>
            <p:cNvPr id="80918" name="Line 9"/>
            <p:cNvSpPr>
              <a:spLocks noChangeShapeType="1"/>
            </p:cNvSpPr>
            <p:nvPr/>
          </p:nvSpPr>
          <p:spPr bwMode="auto">
            <a:xfrm flipH="1">
              <a:off x="1536" y="2160"/>
              <a:ext cx="24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0919" name="Text Box 10"/>
            <p:cNvSpPr txBox="1">
              <a:spLocks noChangeArrowheads="1"/>
            </p:cNvSpPr>
            <p:nvPr/>
          </p:nvSpPr>
          <p:spPr bwMode="auto">
            <a:xfrm>
              <a:off x="1824" y="1920"/>
              <a:ext cx="19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600"/>
                <a:t>Return on Treasury bonds</a:t>
              </a:r>
            </a:p>
          </p:txBody>
        </p:sp>
      </p:grpSp>
      <p:grpSp>
        <p:nvGrpSpPr>
          <p:cNvPr id="80905" name="Group 11"/>
          <p:cNvGrpSpPr>
            <a:grpSpLocks/>
          </p:cNvGrpSpPr>
          <p:nvPr/>
        </p:nvGrpSpPr>
        <p:grpSpPr bwMode="auto">
          <a:xfrm>
            <a:off x="812800" y="3124200"/>
            <a:ext cx="1619251" cy="1524000"/>
            <a:chOff x="656" y="1776"/>
            <a:chExt cx="1020" cy="960"/>
          </a:xfrm>
        </p:grpSpPr>
        <p:sp>
          <p:nvSpPr>
            <p:cNvPr id="80916" name="Rectangle 12"/>
            <p:cNvSpPr>
              <a:spLocks noChangeArrowheads="1"/>
            </p:cNvSpPr>
            <p:nvPr/>
          </p:nvSpPr>
          <p:spPr bwMode="auto">
            <a:xfrm>
              <a:off x="672" y="1776"/>
              <a:ext cx="960"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0917" name="Text Box 13"/>
            <p:cNvSpPr txBox="1">
              <a:spLocks noChangeArrowheads="1"/>
            </p:cNvSpPr>
            <p:nvPr/>
          </p:nvSpPr>
          <p:spPr bwMode="auto">
            <a:xfrm>
              <a:off x="656" y="1861"/>
              <a:ext cx="1020"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600" u="sng" dirty="0" smtClean="0"/>
                <a:t>Total Alpha Fund</a:t>
              </a:r>
            </a:p>
            <a:p>
              <a:pPr algn="ctr"/>
              <a:r>
                <a:rPr lang="en-US" sz="1600" dirty="0" smtClean="0"/>
                <a:t>sells protection</a:t>
              </a:r>
            </a:p>
            <a:p>
              <a:pPr algn="ctr"/>
              <a:r>
                <a:rPr lang="en-US" sz="1600" dirty="0" smtClean="0"/>
                <a:t>on XYZ</a:t>
              </a:r>
              <a:endParaRPr lang="en-US" sz="1600" dirty="0"/>
            </a:p>
          </p:txBody>
        </p:sp>
      </p:grpSp>
      <p:sp>
        <p:nvSpPr>
          <p:cNvPr id="80906" name="AutoShape 14"/>
          <p:cNvSpPr>
            <a:spLocks noChangeArrowheads="1"/>
          </p:cNvSpPr>
          <p:nvPr/>
        </p:nvSpPr>
        <p:spPr bwMode="auto">
          <a:xfrm>
            <a:off x="3276600" y="4572000"/>
            <a:ext cx="1824038" cy="1905000"/>
          </a:xfrm>
          <a:prstGeom prst="cube">
            <a:avLst>
              <a:gd name="adj" fmla="val 1357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0907" name="Text Box 15"/>
          <p:cNvSpPr txBox="1">
            <a:spLocks noChangeArrowheads="1"/>
          </p:cNvSpPr>
          <p:nvPr/>
        </p:nvSpPr>
        <p:spPr bwMode="auto">
          <a:xfrm>
            <a:off x="3276600" y="5410200"/>
            <a:ext cx="1600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500"/>
              <a:t>Credit default swap</a:t>
            </a:r>
          </a:p>
        </p:txBody>
      </p:sp>
      <p:grpSp>
        <p:nvGrpSpPr>
          <p:cNvPr id="5" name="Group 16"/>
          <p:cNvGrpSpPr>
            <a:grpSpLocks/>
          </p:cNvGrpSpPr>
          <p:nvPr/>
        </p:nvGrpSpPr>
        <p:grpSpPr bwMode="auto">
          <a:xfrm>
            <a:off x="2133600" y="3886200"/>
            <a:ext cx="1828800" cy="838200"/>
            <a:chOff x="1344" y="2448"/>
            <a:chExt cx="1152" cy="528"/>
          </a:xfrm>
        </p:grpSpPr>
        <p:sp>
          <p:nvSpPr>
            <p:cNvPr id="80913" name="Text Box 17"/>
            <p:cNvSpPr txBox="1">
              <a:spLocks noChangeArrowheads="1"/>
            </p:cNvSpPr>
            <p:nvPr/>
          </p:nvSpPr>
          <p:spPr bwMode="auto">
            <a:xfrm>
              <a:off x="1344" y="2448"/>
              <a:ext cx="115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600"/>
                <a:t>CDS premiums</a:t>
              </a:r>
            </a:p>
          </p:txBody>
        </p:sp>
        <p:sp>
          <p:nvSpPr>
            <p:cNvPr id="80914" name="Line 18"/>
            <p:cNvSpPr>
              <a:spLocks noChangeShapeType="1"/>
            </p:cNvSpPr>
            <p:nvPr/>
          </p:nvSpPr>
          <p:spPr bwMode="auto">
            <a:xfrm flipV="1">
              <a:off x="2400" y="2448"/>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5" name="Line 19"/>
            <p:cNvSpPr>
              <a:spLocks noChangeShapeType="1"/>
            </p:cNvSpPr>
            <p:nvPr/>
          </p:nvSpPr>
          <p:spPr bwMode="auto">
            <a:xfrm flipH="1">
              <a:off x="1536" y="2448"/>
              <a:ext cx="86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3"/>
          <p:cNvGrpSpPr/>
          <p:nvPr/>
        </p:nvGrpSpPr>
        <p:grpSpPr>
          <a:xfrm>
            <a:off x="1600200" y="4648201"/>
            <a:ext cx="1676400" cy="1592263"/>
            <a:chOff x="1600200" y="4648201"/>
            <a:chExt cx="1676400" cy="1592263"/>
          </a:xfrm>
        </p:grpSpPr>
        <p:sp>
          <p:nvSpPr>
            <p:cNvPr id="80910" name="Text Box 21"/>
            <p:cNvSpPr txBox="1">
              <a:spLocks noChangeArrowheads="1"/>
            </p:cNvSpPr>
            <p:nvPr/>
          </p:nvSpPr>
          <p:spPr bwMode="auto">
            <a:xfrm>
              <a:off x="1647825" y="5410201"/>
              <a:ext cx="1476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pPr algn="ctr"/>
              <a:r>
                <a:rPr lang="en-US" sz="1600" dirty="0"/>
                <a:t>Reimbursement of losses </a:t>
              </a:r>
              <a:r>
                <a:rPr lang="en-US" sz="1600" dirty="0" smtClean="0"/>
                <a:t>if </a:t>
              </a:r>
            </a:p>
            <a:p>
              <a:pPr algn="ctr"/>
              <a:r>
                <a:rPr lang="en-US" sz="1600" dirty="0" smtClean="0"/>
                <a:t>XYZ defaults</a:t>
              </a:r>
              <a:endParaRPr lang="en-US" sz="1600" dirty="0"/>
            </a:p>
          </p:txBody>
        </p:sp>
        <p:grpSp>
          <p:nvGrpSpPr>
            <p:cNvPr id="2" name="Group 1"/>
            <p:cNvGrpSpPr/>
            <p:nvPr/>
          </p:nvGrpSpPr>
          <p:grpSpPr>
            <a:xfrm>
              <a:off x="1600200" y="4648201"/>
              <a:ext cx="1676400" cy="1295400"/>
              <a:chOff x="1600200" y="4648201"/>
              <a:chExt cx="1676400" cy="1295400"/>
            </a:xfrm>
          </p:grpSpPr>
          <p:sp>
            <p:nvSpPr>
              <p:cNvPr id="80911" name="Line 22"/>
              <p:cNvSpPr>
                <a:spLocks noChangeShapeType="1"/>
              </p:cNvSpPr>
              <p:nvPr/>
            </p:nvSpPr>
            <p:spPr bwMode="auto">
              <a:xfrm>
                <a:off x="1600200" y="4648201"/>
                <a:ext cx="0" cy="1295400"/>
              </a:xfrm>
              <a:prstGeom prst="line">
                <a:avLst/>
              </a:prstGeom>
              <a:noFill/>
              <a:ln w="9525">
                <a:solidFill>
                  <a:schemeClr val="tx1"/>
                </a:solidFill>
                <a:prstDash val="sysDash"/>
                <a:round/>
                <a:headEnd/>
                <a:tailEnd/>
              </a:ln>
              <a:extLst>
                <a:ext uri="{909E8E84-426E-40DD-AFC4-6F175D3DCCD1}">
                  <a14:hiddenFill xmlns:a14="http://schemas.microsoft.com/office/drawing/2010/main">
                    <a:noFill/>
                  </a14:hiddenFill>
                </a:ext>
              </a:extLst>
            </p:spPr>
            <p:txBody>
              <a:bodyPr/>
              <a:lstStyle/>
              <a:p>
                <a:endParaRPr lang="en-US"/>
              </a:p>
            </p:txBody>
          </p:sp>
          <p:sp>
            <p:nvSpPr>
              <p:cNvPr id="80912" name="Line 23"/>
              <p:cNvSpPr>
                <a:spLocks noChangeShapeType="1"/>
              </p:cNvSpPr>
              <p:nvPr/>
            </p:nvSpPr>
            <p:spPr bwMode="auto">
              <a:xfrm>
                <a:off x="1600200" y="5943601"/>
                <a:ext cx="1676400" cy="0"/>
              </a:xfrm>
              <a:prstGeom prst="line">
                <a:avLst/>
              </a:prstGeom>
              <a:noFill/>
              <a:ln w="9525">
                <a:solidFill>
                  <a:schemeClr val="tx1"/>
                </a:solidFill>
                <a:prstDash val="sys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2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26792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3908">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E1C0033-BC1F-4B3B-9D3E-7ADB22C3FB49}" type="slidenum">
              <a:rPr lang="en-US" sz="900"/>
              <a:pPr/>
              <a:t>70</a:t>
            </a:fld>
            <a:endParaRPr lang="en-US" sz="900"/>
          </a:p>
        </p:txBody>
      </p:sp>
      <p:sp>
        <p:nvSpPr>
          <p:cNvPr id="14342" name="Rectangle 2"/>
          <p:cNvSpPr>
            <a:spLocks noGrp="1" noChangeArrowheads="1"/>
          </p:cNvSpPr>
          <p:nvPr>
            <p:ph type="title"/>
          </p:nvPr>
        </p:nvSpPr>
        <p:spPr/>
        <p:txBody>
          <a:bodyPr/>
          <a:lstStyle/>
          <a:p>
            <a:r>
              <a:rPr lang="en-US" smtClean="0"/>
              <a:t>Credit Risk: Default as an Option and Credit Derivatives</a:t>
            </a:r>
          </a:p>
        </p:txBody>
      </p:sp>
      <p:sp>
        <p:nvSpPr>
          <p:cNvPr id="795651" name="Rectangle 3"/>
          <p:cNvSpPr>
            <a:spLocks noGrp="1" noChangeArrowheads="1"/>
          </p:cNvSpPr>
          <p:nvPr>
            <p:ph type="body" idx="1"/>
          </p:nvPr>
        </p:nvSpPr>
        <p:spPr>
          <a:xfrm>
            <a:off x="631528" y="787400"/>
            <a:ext cx="7979271" cy="5588000"/>
          </a:xfrm>
        </p:spPr>
        <p:txBody>
          <a:bodyPr/>
          <a:lstStyle/>
          <a:p>
            <a:pPr marL="0" indent="0" algn="ctr">
              <a:lnSpc>
                <a:spcPct val="90000"/>
              </a:lnSpc>
            </a:pPr>
            <a:r>
              <a:rPr lang="en-US" u="sng" dirty="0" smtClean="0">
                <a:cs typeface="Arial" charset="0"/>
              </a:rPr>
              <a:t>CDS Pricing</a:t>
            </a:r>
          </a:p>
          <a:p>
            <a:pPr marL="0" indent="0">
              <a:lnSpc>
                <a:spcPct val="90000"/>
              </a:lnSpc>
            </a:pPr>
            <a:r>
              <a:rPr lang="en-US" sz="1600" dirty="0" smtClean="0">
                <a:cs typeface="Arial" charset="0"/>
              </a:rPr>
              <a:t>Originally, the equilibrium CDS spread was the value of the spread S that set the (risk neutral!) expected values of the "premium leg" and the "protection leg" equal.  For a T period CDS,</a:t>
            </a: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Let	p</a:t>
            </a:r>
            <a:r>
              <a:rPr lang="en-US" sz="1600" baseline="-25000" dirty="0" smtClean="0">
                <a:cs typeface="Arial" charset="0"/>
              </a:rPr>
              <a:t>i</a:t>
            </a:r>
            <a:r>
              <a:rPr lang="en-US" sz="1600" dirty="0" smtClean="0">
                <a:cs typeface="Arial" charset="0"/>
              </a:rPr>
              <a:t> = probability of default in period </a:t>
            </a:r>
            <a:r>
              <a:rPr lang="en-US" sz="1600" dirty="0" err="1" smtClean="0">
                <a:cs typeface="Arial" charset="0"/>
              </a:rPr>
              <a:t>i</a:t>
            </a:r>
            <a:r>
              <a:rPr lang="en-US" sz="1600" dirty="0" smtClean="0">
                <a:cs typeface="Arial" charset="0"/>
              </a:rPr>
              <a:t>, for a bond that starts at time 0</a:t>
            </a:r>
          </a:p>
          <a:p>
            <a:pPr marL="0" indent="0"/>
            <a:r>
              <a:rPr lang="en-US" sz="1600" dirty="0" smtClean="0"/>
              <a:t>	D</a:t>
            </a:r>
            <a:r>
              <a:rPr lang="en-US" sz="1600" baseline="-25000" dirty="0" smtClean="0"/>
              <a:t>i</a:t>
            </a:r>
            <a:r>
              <a:rPr lang="en-US" sz="1600" dirty="0" smtClean="0"/>
              <a:t> = the discount factor for premium payment </a:t>
            </a:r>
            <a:r>
              <a:rPr lang="en-US" sz="1600" dirty="0" err="1" smtClean="0"/>
              <a:t>i</a:t>
            </a:r>
            <a:endParaRPr lang="en-US" sz="1600" dirty="0" smtClean="0"/>
          </a:p>
          <a:p>
            <a:pPr marL="0" indent="0"/>
            <a:r>
              <a:rPr lang="en-US" sz="1600" dirty="0" smtClean="0">
                <a:sym typeface="Symbol" pitchFamily="18" charset="2"/>
              </a:rPr>
              <a:t>	</a:t>
            </a:r>
            <a:r>
              <a:rPr lang="en-US" sz="1600" baseline="-25000" dirty="0" err="1" smtClean="0"/>
              <a:t>i</a:t>
            </a:r>
            <a:r>
              <a:rPr lang="en-US" sz="1600" dirty="0" smtClean="0"/>
              <a:t> = the length of the payment period</a:t>
            </a:r>
          </a:p>
          <a:p>
            <a:pPr marL="0" indent="0"/>
            <a:r>
              <a:rPr lang="en-US" sz="1600" dirty="0" smtClean="0"/>
              <a:t>	R = fraction of face value recovered in case of default</a:t>
            </a:r>
          </a:p>
          <a:p>
            <a:pPr marL="0" indent="0"/>
            <a:r>
              <a:rPr lang="en-US" sz="1600" dirty="0">
                <a:cs typeface="Arial" charset="0"/>
              </a:rPr>
              <a:t>	</a:t>
            </a:r>
            <a:r>
              <a:rPr lang="en-US" sz="1600" dirty="0" smtClean="0">
                <a:cs typeface="Arial" charset="0"/>
              </a:rPr>
              <a:t>V</a:t>
            </a:r>
            <a:r>
              <a:rPr lang="en-US" sz="1600" baseline="-25000" dirty="0" smtClean="0">
                <a:cs typeface="Arial" charset="0"/>
              </a:rPr>
              <a:t>0</a:t>
            </a:r>
            <a:r>
              <a:rPr lang="en-US" sz="1600" dirty="0" smtClean="0">
                <a:cs typeface="Arial" charset="0"/>
              </a:rPr>
              <a:t> = upfront payment by protection buyer (negative if seller pays upfront)</a:t>
            </a:r>
            <a:endParaRPr lang="en-US" sz="1400" dirty="0" smtClean="0">
              <a:cs typeface="Arial" charset="0"/>
            </a:endParaRPr>
          </a:p>
          <a:p>
            <a:pPr marL="0" indent="0">
              <a:lnSpc>
                <a:spcPct val="90000"/>
              </a:lnSpc>
            </a:pPr>
            <a:endParaRPr lang="en-US" sz="1600" dirty="0" smtClean="0">
              <a:cs typeface="Arial" charset="0"/>
            </a:endParaRPr>
          </a:p>
          <a:p>
            <a:pPr marL="0" indent="0">
              <a:lnSpc>
                <a:spcPct val="90000"/>
              </a:lnSpc>
            </a:pPr>
            <a:r>
              <a:rPr lang="en-US" sz="1600" u="sng" dirty="0" smtClean="0">
                <a:cs typeface="Arial" charset="0"/>
              </a:rPr>
              <a:t>Premium Leg</a:t>
            </a:r>
          </a:p>
          <a:p>
            <a:pPr marL="0" indent="0">
              <a:lnSpc>
                <a:spcPct val="90000"/>
              </a:lnSpc>
            </a:pPr>
            <a:r>
              <a:rPr lang="en-US" sz="1600" dirty="0" smtClean="0">
                <a:cs typeface="Arial" charset="0"/>
              </a:rPr>
              <a:t>E[PV(future stream of premiums)] = </a:t>
            </a:r>
          </a:p>
          <a:p>
            <a:pPr marL="0" indent="0">
              <a:lnSpc>
                <a:spcPct val="90000"/>
              </a:lnSpc>
            </a:pPr>
            <a:endParaRPr lang="en-US" sz="1600" dirty="0" smtClean="0">
              <a:cs typeface="Arial" charset="0"/>
            </a:endParaRPr>
          </a:p>
          <a:p>
            <a:pPr marL="0" indent="0">
              <a:lnSpc>
                <a:spcPct val="90000"/>
              </a:lnSpc>
            </a:pPr>
            <a:endParaRPr lang="en-US" sz="1600" dirty="0" smtClean="0">
              <a:cs typeface="Arial" charset="0"/>
            </a:endParaRPr>
          </a:p>
          <a:p>
            <a:pPr marL="0" indent="0">
              <a:lnSpc>
                <a:spcPct val="90000"/>
              </a:lnSpc>
            </a:pPr>
            <a:r>
              <a:rPr lang="en-US" sz="1600" u="sng" dirty="0" smtClean="0">
                <a:cs typeface="Arial" charset="0"/>
              </a:rPr>
              <a:t>Protection Leg</a:t>
            </a:r>
            <a:endParaRPr lang="en-US" sz="1600" dirty="0" smtClean="0">
              <a:cs typeface="Arial" charset="0"/>
            </a:endParaRPr>
          </a:p>
          <a:p>
            <a:pPr marL="0" indent="0">
              <a:lnSpc>
                <a:spcPct val="90000"/>
              </a:lnSpc>
            </a:pPr>
            <a:r>
              <a:rPr lang="en-US" sz="1600" dirty="0" smtClean="0">
                <a:cs typeface="Arial" charset="0"/>
              </a:rPr>
              <a:t>E[PV(payoff in case of default)] = </a:t>
            </a:r>
          </a:p>
          <a:p>
            <a:pPr marL="0" indent="0">
              <a:lnSpc>
                <a:spcPct val="90000"/>
              </a:lnSpc>
            </a:pPr>
            <a:endParaRPr lang="en-US" sz="1600" dirty="0" smtClean="0">
              <a:cs typeface="Arial" charset="0"/>
            </a:endParaRPr>
          </a:p>
          <a:p>
            <a:pPr marL="0" indent="0">
              <a:lnSpc>
                <a:spcPct val="90000"/>
              </a:lnSpc>
            </a:pPr>
            <a:endParaRPr lang="en-US" sz="1600" dirty="0" smtClean="0">
              <a:cs typeface="Arial" charset="0"/>
            </a:endParaRPr>
          </a:p>
          <a:p>
            <a:pPr marL="0" indent="0">
              <a:lnSpc>
                <a:spcPct val="90000"/>
              </a:lnSpc>
            </a:pPr>
            <a:r>
              <a:rPr lang="en-US" sz="1600" u="sng" dirty="0" smtClean="0">
                <a:cs typeface="Arial" charset="0"/>
              </a:rPr>
              <a:t>Under the new procedures:</a:t>
            </a:r>
            <a:r>
              <a:rPr lang="en-US" sz="1600" dirty="0" smtClean="0">
                <a:cs typeface="Arial" charset="0"/>
              </a:rPr>
              <a:t> S is always set at 100 (or 500).  The two legs will not have the same value.  The difference between them is the upfront payment that will be needed. </a:t>
            </a:r>
          </a:p>
        </p:txBody>
      </p:sp>
      <p:graphicFrame>
        <p:nvGraphicFramePr>
          <p:cNvPr id="795653" name="Object 5"/>
          <p:cNvGraphicFramePr>
            <a:graphicFrameLocks noChangeAspect="1"/>
          </p:cNvGraphicFramePr>
          <p:nvPr>
            <p:extLst/>
          </p:nvPr>
        </p:nvGraphicFramePr>
        <p:xfrm>
          <a:off x="3993531" y="4643623"/>
          <a:ext cx="1497013" cy="666750"/>
        </p:xfrm>
        <a:graphic>
          <a:graphicData uri="http://schemas.openxmlformats.org/presentationml/2006/ole">
            <mc:AlternateContent xmlns:mc="http://schemas.openxmlformats.org/markup-compatibility/2006">
              <mc:Choice xmlns:v="urn:schemas-microsoft-com:vml" Requires="v">
                <p:oleObj spid="_x0000_s817286" name="Equation" r:id="rId3" imgW="1257300" imgH="558800" progId="Equation.DSMT4">
                  <p:embed/>
                </p:oleObj>
              </mc:Choice>
              <mc:Fallback>
                <p:oleObj name="Equation" r:id="rId3" imgW="1257300" imgH="558800" progId="Equation.DSMT4">
                  <p:embed/>
                  <p:pic>
                    <p:nvPicPr>
                      <p:cNvPr id="79565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531" y="4643623"/>
                        <a:ext cx="1497013" cy="66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5654" name="Text Box 6"/>
          <p:cNvSpPr txBox="1">
            <a:spLocks noChangeArrowheads="1"/>
          </p:cNvSpPr>
          <p:nvPr/>
        </p:nvSpPr>
        <p:spPr bwMode="auto">
          <a:xfrm>
            <a:off x="7065612" y="3987800"/>
            <a:ext cx="1365250" cy="739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dirty="0"/>
              <a:t>probability of no default prior to period </a:t>
            </a:r>
            <a:r>
              <a:rPr lang="en-US" sz="1400" dirty="0" err="1"/>
              <a:t>i</a:t>
            </a:r>
            <a:endParaRPr lang="en-US" sz="1400" dirty="0"/>
          </a:p>
        </p:txBody>
      </p:sp>
      <p:sp>
        <p:nvSpPr>
          <p:cNvPr id="795655" name="Line 7"/>
          <p:cNvSpPr>
            <a:spLocks noChangeShapeType="1"/>
          </p:cNvSpPr>
          <p:nvPr/>
        </p:nvSpPr>
        <p:spPr bwMode="auto">
          <a:xfrm flipH="1" flipV="1">
            <a:off x="6544912" y="4169229"/>
            <a:ext cx="520700" cy="25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2" name="Object 1"/>
          <p:cNvGraphicFramePr>
            <a:graphicFrameLocks noChangeAspect="1"/>
          </p:cNvGraphicFramePr>
          <p:nvPr>
            <p:extLst/>
          </p:nvPr>
        </p:nvGraphicFramePr>
        <p:xfrm>
          <a:off x="3868738" y="3500438"/>
          <a:ext cx="2557462" cy="747712"/>
        </p:xfrm>
        <a:graphic>
          <a:graphicData uri="http://schemas.openxmlformats.org/presentationml/2006/ole">
            <mc:AlternateContent xmlns:mc="http://schemas.openxmlformats.org/markup-compatibility/2006">
              <mc:Choice xmlns:v="urn:schemas-microsoft-com:vml" Requires="v">
                <p:oleObj spid="_x0000_s817287" name="Equation" r:id="rId5" imgW="1650960" imgH="482400" progId="Equation.3">
                  <p:embed/>
                </p:oleObj>
              </mc:Choice>
              <mc:Fallback>
                <p:oleObj name="Equation" r:id="rId5" imgW="1650960" imgH="482400" progId="Equation.3">
                  <p:embed/>
                  <p:pic>
                    <p:nvPicPr>
                      <p:cNvPr id="2"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8738" y="3500438"/>
                        <a:ext cx="2557462" cy="747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8803306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565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565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565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5651">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565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5651">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95651">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795651">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956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565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95651">
                                            <p:txEl>
                                              <p:pRg st="13" end="13"/>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795651">
                                            <p:txEl>
                                              <p:pRg st="14" end="1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79565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79565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651" grpId="0" uiExpand="1" build="p" bldLvl="2" autoUpdateAnimBg="0"/>
      <p:bldP spid="795654" grpId="0" uiExpand="1" animBg="1"/>
      <p:bldP spid="795655" grpId="0" uiExpand="1"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06CEFBF-75F1-4FC7-9069-47E1CAE3675F}" type="slidenum">
              <a:rPr lang="en-US" sz="900"/>
              <a:pPr/>
              <a:t>71</a:t>
            </a:fld>
            <a:endParaRPr lang="en-US" sz="900"/>
          </a:p>
        </p:txBody>
      </p:sp>
      <p:sp>
        <p:nvSpPr>
          <p:cNvPr id="81924" name="Rectangle 2"/>
          <p:cNvSpPr>
            <a:spLocks noGrp="1" noChangeArrowheads="1"/>
          </p:cNvSpPr>
          <p:nvPr>
            <p:ph type="title"/>
          </p:nvPr>
        </p:nvSpPr>
        <p:spPr/>
        <p:txBody>
          <a:bodyPr/>
          <a:lstStyle/>
          <a:p>
            <a:r>
              <a:rPr lang="en-US" smtClean="0"/>
              <a:t>Credit Risk: Default as an Option and Credit Derivatives</a:t>
            </a:r>
          </a:p>
        </p:txBody>
      </p:sp>
      <p:sp>
        <p:nvSpPr>
          <p:cNvPr id="796675" name="Rectangle 3"/>
          <p:cNvSpPr>
            <a:spLocks noGrp="1" noChangeArrowheads="1"/>
          </p:cNvSpPr>
          <p:nvPr>
            <p:ph type="body" idx="1"/>
          </p:nvPr>
        </p:nvSpPr>
        <p:spPr>
          <a:xfrm>
            <a:off x="685800" y="749300"/>
            <a:ext cx="7772400" cy="5486400"/>
          </a:xfrm>
        </p:spPr>
        <p:txBody>
          <a:bodyPr/>
          <a:lstStyle/>
          <a:p>
            <a:pPr marL="0" indent="0" algn="ctr">
              <a:lnSpc>
                <a:spcPct val="90000"/>
              </a:lnSpc>
            </a:pPr>
            <a:endParaRPr lang="en-US" u="sng" dirty="0" smtClean="0">
              <a:cs typeface="Arial" charset="0"/>
            </a:endParaRPr>
          </a:p>
          <a:p>
            <a:pPr marL="0" indent="0" algn="ctr">
              <a:lnSpc>
                <a:spcPct val="90000"/>
              </a:lnSpc>
            </a:pPr>
            <a:r>
              <a:rPr lang="en-US" u="sng" dirty="0" smtClean="0">
                <a:cs typeface="Arial" charset="0"/>
              </a:rPr>
              <a:t>The Equilibrium CDS Spread S versus the Credit Spread in Bonds</a:t>
            </a:r>
          </a:p>
          <a:p>
            <a:pPr marL="0" indent="0">
              <a:lnSpc>
                <a:spcPct val="90000"/>
              </a:lnSpc>
            </a:pPr>
            <a:endParaRPr lang="en-US" sz="1600" dirty="0" smtClean="0">
              <a:cs typeface="Arial" charset="0"/>
            </a:endParaRP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The equilibrium CDS spread should be close to the credit spread on the firm's bonds in the bond market relative to Treasuries.  But the spreads are not equal in practice, and there are some practical reasons why they should not be equal.</a:t>
            </a:r>
          </a:p>
          <a:p>
            <a:pPr marL="0" indent="0">
              <a:lnSpc>
                <a:spcPct val="90000"/>
              </a:lnSpc>
            </a:pPr>
            <a:endParaRPr lang="en-US" sz="1600" dirty="0" smtClean="0">
              <a:cs typeface="Arial" charset="0"/>
            </a:endParaRPr>
          </a:p>
          <a:p>
            <a:pPr lvl="1">
              <a:lnSpc>
                <a:spcPct val="90000"/>
              </a:lnSpc>
            </a:pPr>
            <a:r>
              <a:rPr lang="en-US" dirty="0">
                <a:cs typeface="Arial" charset="0"/>
              </a:rPr>
              <a:t>T</a:t>
            </a:r>
            <a:r>
              <a:rPr lang="en-US" dirty="0" smtClean="0">
                <a:cs typeface="Arial" charset="0"/>
              </a:rPr>
              <a:t>here is an option of which bonds to deliver against the CDS (any bonds issued by the defaulting firm—the "reference entity"– may be delivered</a:t>
            </a:r>
          </a:p>
          <a:p>
            <a:pPr lvl="1">
              <a:lnSpc>
                <a:spcPct val="90000"/>
              </a:lnSpc>
            </a:pPr>
            <a:endParaRPr lang="en-US" dirty="0" smtClean="0">
              <a:cs typeface="Arial" charset="0"/>
            </a:endParaRPr>
          </a:p>
          <a:p>
            <a:pPr lvl="1">
              <a:lnSpc>
                <a:spcPct val="90000"/>
              </a:lnSpc>
            </a:pPr>
            <a:r>
              <a:rPr lang="en-US" dirty="0" smtClean="0">
                <a:cs typeface="Arial" charset="0"/>
              </a:rPr>
              <a:t>At the time of default, accrued premium since the previous payment date must be paid by the protection buyer, but the holder of the defaulted bonds doesn't get any accrued interest</a:t>
            </a:r>
          </a:p>
          <a:p>
            <a:pPr lvl="1">
              <a:lnSpc>
                <a:spcPct val="90000"/>
              </a:lnSpc>
            </a:pPr>
            <a:endParaRPr lang="en-US" dirty="0" smtClean="0">
              <a:cs typeface="Arial" charset="0"/>
            </a:endParaRPr>
          </a:p>
          <a:p>
            <a:pPr lvl="1">
              <a:lnSpc>
                <a:spcPct val="90000"/>
              </a:lnSpc>
            </a:pPr>
            <a:r>
              <a:rPr lang="en-US" dirty="0">
                <a:cs typeface="Arial" charset="0"/>
              </a:rPr>
              <a:t>B</a:t>
            </a:r>
            <a:r>
              <a:rPr lang="en-US" dirty="0" smtClean="0">
                <a:cs typeface="Arial" charset="0"/>
              </a:rPr>
              <a:t>oth corporate bonds and CDS are subject to market noise, which reduces measured correlation between </a:t>
            </a:r>
            <a:r>
              <a:rPr lang="en-US" dirty="0">
                <a:cs typeface="Arial" charset="0"/>
              </a:rPr>
              <a:t>them (corporate bonds are pretty illiquid)</a:t>
            </a:r>
            <a:endParaRPr lang="en-US" dirty="0" smtClean="0">
              <a:cs typeface="Arial" charset="0"/>
            </a:endParaRPr>
          </a:p>
          <a:p>
            <a:pPr marL="0" indent="0">
              <a:lnSpc>
                <a:spcPct val="90000"/>
              </a:lnSpc>
            </a:pPr>
            <a:endParaRPr lang="en-US"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158890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6675">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667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667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6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5"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7A9F790-BCF5-4BC8-9035-2D31F106795A}" type="slidenum">
              <a:rPr lang="en-US" sz="900"/>
              <a:pPr/>
              <a:t>72</a:t>
            </a:fld>
            <a:endParaRPr lang="en-US" sz="900"/>
          </a:p>
        </p:txBody>
      </p:sp>
      <p:sp>
        <p:nvSpPr>
          <p:cNvPr id="82948" name="Rectangle 2"/>
          <p:cNvSpPr>
            <a:spLocks noGrp="1" noChangeArrowheads="1"/>
          </p:cNvSpPr>
          <p:nvPr>
            <p:ph type="title"/>
          </p:nvPr>
        </p:nvSpPr>
        <p:spPr/>
        <p:txBody>
          <a:bodyPr/>
          <a:lstStyle/>
          <a:p>
            <a:r>
              <a:rPr lang="en-US" smtClean="0"/>
              <a:t>Credit Risk: Default as an Option and Credit Derivatives</a:t>
            </a:r>
          </a:p>
        </p:txBody>
      </p:sp>
      <p:sp>
        <p:nvSpPr>
          <p:cNvPr id="797699" name="Rectangle 3"/>
          <p:cNvSpPr>
            <a:spLocks noGrp="1" noChangeArrowheads="1"/>
          </p:cNvSpPr>
          <p:nvPr>
            <p:ph type="body" idx="1"/>
          </p:nvPr>
        </p:nvSpPr>
        <p:spPr>
          <a:xfrm>
            <a:off x="685800" y="749300"/>
            <a:ext cx="7772400" cy="5486400"/>
          </a:xfrm>
        </p:spPr>
        <p:txBody>
          <a:bodyPr/>
          <a:lstStyle/>
          <a:p>
            <a:pPr marL="0" indent="0" algn="ctr">
              <a:lnSpc>
                <a:spcPct val="90000"/>
              </a:lnSpc>
            </a:pPr>
            <a:endParaRPr lang="en-US" u="sng" dirty="0" smtClean="0">
              <a:cs typeface="Arial" charset="0"/>
            </a:endParaRPr>
          </a:p>
          <a:p>
            <a:pPr marL="0" indent="0" algn="ctr">
              <a:lnSpc>
                <a:spcPct val="90000"/>
              </a:lnSpc>
            </a:pPr>
            <a:r>
              <a:rPr lang="en-US" u="sng" dirty="0" smtClean="0">
                <a:cs typeface="Arial" charset="0"/>
              </a:rPr>
              <a:t>The Recovery Rate Assumption</a:t>
            </a:r>
          </a:p>
          <a:p>
            <a:pPr marL="0" indent="0" algn="ctr">
              <a:lnSpc>
                <a:spcPct val="90000"/>
              </a:lnSpc>
            </a:pPr>
            <a:endParaRPr lang="en-US" sz="1600" b="1" dirty="0" smtClean="0">
              <a:cs typeface="Arial" charset="0"/>
            </a:endParaRPr>
          </a:p>
          <a:p>
            <a:pPr lvl="1">
              <a:lnSpc>
                <a:spcPct val="90000"/>
              </a:lnSpc>
            </a:pPr>
            <a:r>
              <a:rPr lang="en-US" dirty="0" smtClean="0"/>
              <a:t>The recovery rate assumption has a very significant impact on CDS pricing.</a:t>
            </a:r>
          </a:p>
          <a:p>
            <a:pPr lvl="1">
              <a:lnSpc>
                <a:spcPct val="90000"/>
              </a:lnSpc>
            </a:pPr>
            <a:endParaRPr lang="en-US" dirty="0" smtClean="0"/>
          </a:p>
          <a:p>
            <a:pPr lvl="1">
              <a:lnSpc>
                <a:spcPct val="90000"/>
              </a:lnSpc>
            </a:pPr>
            <a:r>
              <a:rPr lang="en-US" dirty="0" smtClean="0"/>
              <a:t>The recovery rate is hard to predict accurately.  It is commonly simply set to the long run average recovery fraction, approximately 40%.</a:t>
            </a:r>
          </a:p>
          <a:p>
            <a:pPr lvl="1">
              <a:lnSpc>
                <a:spcPct val="90000"/>
              </a:lnSpc>
            </a:pPr>
            <a:endParaRPr lang="en-US" dirty="0" smtClean="0"/>
          </a:p>
          <a:p>
            <a:pPr lvl="1">
              <a:lnSpc>
                <a:spcPct val="90000"/>
              </a:lnSpc>
            </a:pPr>
            <a:r>
              <a:rPr lang="en-US" dirty="0" smtClean="0"/>
              <a:t>Average recovery rates have been found to vary over a wide range across different defaults and over time</a:t>
            </a:r>
          </a:p>
          <a:p>
            <a:pPr lvl="1">
              <a:lnSpc>
                <a:spcPct val="90000"/>
              </a:lnSpc>
            </a:pPr>
            <a:endParaRPr lang="en-US" dirty="0" smtClean="0"/>
          </a:p>
          <a:p>
            <a:pPr lvl="1">
              <a:lnSpc>
                <a:spcPct val="90000"/>
              </a:lnSpc>
            </a:pPr>
            <a:r>
              <a:rPr lang="en-US" dirty="0" smtClean="0"/>
              <a:t>recoveries are negatively correlated with (physical) default probabilities (the more likely default is, the less will probably be recovered if default happens)</a:t>
            </a:r>
            <a:endParaRPr lang="en-US" dirty="0" smtClean="0">
              <a:cs typeface="Arial" charset="0"/>
            </a:endParaRPr>
          </a:p>
          <a:p>
            <a:pPr marL="0" indent="0">
              <a:lnSpc>
                <a:spcPct val="90000"/>
              </a:lnSpc>
            </a:pPr>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2819847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7699">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7699">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7699">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76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build="p" bldLvl="2"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30D121B-379A-4E5F-9CCB-99C6DF35BA02}" type="slidenum">
              <a:rPr lang="en-US" sz="900"/>
              <a:pPr/>
              <a:t>73</a:t>
            </a:fld>
            <a:endParaRPr lang="en-US" sz="900"/>
          </a:p>
        </p:txBody>
      </p:sp>
      <p:sp>
        <p:nvSpPr>
          <p:cNvPr id="87044" name="Rectangle 2"/>
          <p:cNvSpPr>
            <a:spLocks noGrp="1" noChangeArrowheads="1"/>
          </p:cNvSpPr>
          <p:nvPr>
            <p:ph type="title"/>
          </p:nvPr>
        </p:nvSpPr>
        <p:spPr/>
        <p:txBody>
          <a:bodyPr/>
          <a:lstStyle/>
          <a:p>
            <a:r>
              <a:rPr lang="en-US" smtClean="0"/>
              <a:t>Credit Risk: Default as an Option and Credit Derivatives</a:t>
            </a:r>
          </a:p>
        </p:txBody>
      </p:sp>
      <p:sp>
        <p:nvSpPr>
          <p:cNvPr id="798723" name="Rectangle 3"/>
          <p:cNvSpPr>
            <a:spLocks noGrp="1" noChangeArrowheads="1"/>
          </p:cNvSpPr>
          <p:nvPr>
            <p:ph type="body" idx="1"/>
          </p:nvPr>
        </p:nvSpPr>
        <p:spPr/>
        <p:txBody>
          <a:bodyPr/>
          <a:lstStyle/>
          <a:p>
            <a:pPr marL="0" indent="0" algn="ctr">
              <a:lnSpc>
                <a:spcPct val="90000"/>
              </a:lnSpc>
            </a:pPr>
            <a:r>
              <a:rPr lang="en-US" u="sng" dirty="0" smtClean="0">
                <a:cs typeface="Arial" charset="0"/>
              </a:rPr>
              <a:t>Collateralized Debt Obligation (CDO)</a:t>
            </a:r>
            <a:endParaRPr lang="en-US" sz="1600" b="1" u="sng" dirty="0" smtClean="0">
              <a:cs typeface="Arial" charset="0"/>
            </a:endParaRPr>
          </a:p>
          <a:p>
            <a:pPr marL="0" indent="0">
              <a:lnSpc>
                <a:spcPct val="80000"/>
              </a:lnSpc>
            </a:pPr>
            <a:r>
              <a:rPr lang="en-US" sz="1600" dirty="0" smtClean="0">
                <a:cs typeface="Arial" charset="0"/>
              </a:rPr>
              <a:t>CDS (Credit Default Swaps) are like a combination of futures and insurance.  The primary purpose is to </a:t>
            </a:r>
            <a:r>
              <a:rPr lang="en-US" sz="1600" u="sng" dirty="0" smtClean="0">
                <a:cs typeface="Arial" charset="0"/>
              </a:rPr>
              <a:t>transfer</a:t>
            </a:r>
            <a:r>
              <a:rPr lang="en-US" sz="1600" dirty="0" smtClean="0">
                <a:cs typeface="Arial" charset="0"/>
              </a:rPr>
              <a:t> exposure to risk</a:t>
            </a:r>
          </a:p>
          <a:p>
            <a:pPr marL="0" indent="0">
              <a:lnSpc>
                <a:spcPct val="80000"/>
              </a:lnSpc>
            </a:pPr>
            <a:endParaRPr lang="en-US" sz="1600" dirty="0" smtClean="0">
              <a:cs typeface="Arial" charset="0"/>
            </a:endParaRPr>
          </a:p>
          <a:p>
            <a:pPr marL="0" indent="0">
              <a:lnSpc>
                <a:spcPct val="80000"/>
              </a:lnSpc>
            </a:pPr>
            <a:r>
              <a:rPr lang="en-US" sz="1600" dirty="0" smtClean="0">
                <a:cs typeface="Arial" charset="0"/>
              </a:rPr>
              <a:t>CDOs (Collateralized Debt Obligations) are derivatives created through securitization, like mortgage-backed securities.  The primary purpose is to </a:t>
            </a:r>
            <a:r>
              <a:rPr lang="en-US" sz="1600" u="sng" dirty="0" smtClean="0">
                <a:cs typeface="Arial" charset="0"/>
              </a:rPr>
              <a:t>repackage</a:t>
            </a:r>
            <a:r>
              <a:rPr lang="en-US" sz="1600" dirty="0" smtClean="0">
                <a:cs typeface="Arial" charset="0"/>
              </a:rPr>
              <a:t> risk exposure.</a:t>
            </a:r>
          </a:p>
          <a:p>
            <a:pPr marL="0" indent="0">
              <a:lnSpc>
                <a:spcPct val="80000"/>
              </a:lnSpc>
            </a:pPr>
            <a:endParaRPr lang="en-US" sz="1600" dirty="0" smtClean="0">
              <a:cs typeface="Arial" charset="0"/>
            </a:endParaRPr>
          </a:p>
          <a:p>
            <a:pPr marL="0" indent="0">
              <a:lnSpc>
                <a:spcPct val="80000"/>
              </a:lnSpc>
            </a:pPr>
            <a:r>
              <a:rPr lang="en-US" sz="1600" dirty="0" smtClean="0">
                <a:cs typeface="Arial" charset="0"/>
              </a:rPr>
              <a:t>A CDO is a securitization of debt securities</a:t>
            </a:r>
          </a:p>
          <a:p>
            <a:pPr marL="0" indent="0">
              <a:lnSpc>
                <a:spcPct val="80000"/>
              </a:lnSpc>
            </a:pPr>
            <a:endParaRPr lang="en-US" sz="1000" u="sng" dirty="0" smtClean="0">
              <a:cs typeface="Arial" charset="0"/>
            </a:endParaRPr>
          </a:p>
          <a:p>
            <a:pPr lvl="1">
              <a:lnSpc>
                <a:spcPct val="80000"/>
              </a:lnSpc>
            </a:pPr>
            <a:r>
              <a:rPr lang="en-US" dirty="0" smtClean="0">
                <a:cs typeface="Arial" charset="0"/>
              </a:rPr>
              <a:t>risky bonds, or loans, are pooled and new securities similar to CMOs are issued, with different priorities over the cash flows</a:t>
            </a:r>
          </a:p>
          <a:p>
            <a:pPr lvl="1">
              <a:lnSpc>
                <a:spcPct val="80000"/>
              </a:lnSpc>
            </a:pPr>
            <a:r>
              <a:rPr lang="en-US" dirty="0" smtClean="0">
                <a:cs typeface="Arial" charset="0"/>
              </a:rPr>
              <a:t>CDOs can concentrate the default risk of the underlying bonds into a few high-risk securities, leaving the others essentially risk free</a:t>
            </a:r>
          </a:p>
          <a:p>
            <a:pPr lvl="1">
              <a:lnSpc>
                <a:spcPct val="80000"/>
              </a:lnSpc>
            </a:pPr>
            <a:r>
              <a:rPr lang="en-US" dirty="0" smtClean="0">
                <a:cs typeface="Arial" charset="0"/>
              </a:rPr>
              <a:t>"synthetic CDOs" are pools not of risky bonds, but of CDS</a:t>
            </a:r>
          </a:p>
          <a:p>
            <a:pPr lvl="1">
              <a:lnSpc>
                <a:spcPct val="80000"/>
              </a:lnSpc>
            </a:pPr>
            <a:r>
              <a:rPr lang="en-US" dirty="0" smtClean="0">
                <a:cs typeface="Arial" charset="0"/>
              </a:rPr>
              <a:t>one of the most important properties of the pool is the </a:t>
            </a:r>
            <a:r>
              <a:rPr lang="en-US" u="sng" dirty="0" smtClean="0">
                <a:cs typeface="Arial" charset="0"/>
              </a:rPr>
              <a:t>correlation</a:t>
            </a:r>
            <a:r>
              <a:rPr lang="en-US" dirty="0" smtClean="0">
                <a:cs typeface="Arial" charset="0"/>
              </a:rPr>
              <a:t> in default risk across issuers (which determines the risk that a lot of bonds will go bad together)</a:t>
            </a:r>
          </a:p>
          <a:p>
            <a:pPr lvl="1">
              <a:lnSpc>
                <a:spcPct val="80000"/>
              </a:lnSpc>
            </a:pPr>
            <a:endParaRPr lang="en-US" dirty="0" smtClean="0">
              <a:cs typeface="Arial" charset="0"/>
            </a:endParaRPr>
          </a:p>
          <a:p>
            <a:pPr marL="0" indent="0">
              <a:lnSpc>
                <a:spcPct val="80000"/>
              </a:lnSpc>
            </a:pPr>
            <a:r>
              <a:rPr lang="en-US" sz="1600" dirty="0" smtClean="0">
                <a:cs typeface="Arial" charset="0"/>
              </a:rPr>
              <a:t>Originally, most mortgages in the pools supporting mortgage pass-</a:t>
            </a:r>
            <a:r>
              <a:rPr lang="en-US" sz="1600" dirty="0" err="1" smtClean="0">
                <a:cs typeface="Arial" charset="0"/>
              </a:rPr>
              <a:t>throughs</a:t>
            </a:r>
            <a:r>
              <a:rPr lang="en-US" sz="1600" dirty="0" smtClean="0">
                <a:cs typeface="Arial" charset="0"/>
              </a:rPr>
              <a:t> and CMOs were guaranteed by the government, so there was no credit risk. In the years following 2000, a large volume of CMOs based on pools of "subprime" and "Alt-A" mortgage loans were created.  These are not guaranteed, so the CMOs were exposed to both prepayment risk </a:t>
            </a:r>
            <a:r>
              <a:rPr lang="en-US" sz="1600" u="sng" dirty="0" smtClean="0">
                <a:cs typeface="Arial" charset="0"/>
              </a:rPr>
              <a:t>and</a:t>
            </a:r>
            <a:r>
              <a:rPr lang="en-US" sz="1600" dirty="0" smtClean="0">
                <a:cs typeface="Arial" charset="0"/>
              </a:rPr>
              <a:t> default risk.  In a number of </a:t>
            </a:r>
            <a:r>
              <a:rPr lang="en-US" sz="1600" dirty="0">
                <a:cs typeface="Arial" charset="0"/>
              </a:rPr>
              <a:t>cases the underlying mortgages were so </a:t>
            </a:r>
            <a:r>
              <a:rPr lang="en-US" sz="1600" dirty="0" smtClean="0">
                <a:cs typeface="Arial" charset="0"/>
              </a:rPr>
              <a:t>bad that the tranching failed to protect the senior tranches.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889021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23">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872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8723">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8723">
                                            <p:txEl>
                                              <p:pRg st="9" end="9"/>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8723">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87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23" grpId="0" build="p" bldLvl="2"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AEC3359E-EBBF-45CC-AF6A-D9B8895FFF20}" type="slidenum">
              <a:rPr lang="en-US" sz="900"/>
              <a:pPr/>
              <a:t>74</a:t>
            </a:fld>
            <a:endParaRPr lang="en-US" sz="900"/>
          </a:p>
        </p:txBody>
      </p:sp>
      <p:sp>
        <p:nvSpPr>
          <p:cNvPr id="88068" name="Rectangle 2"/>
          <p:cNvSpPr>
            <a:spLocks noGrp="1" noChangeArrowheads="1"/>
          </p:cNvSpPr>
          <p:nvPr>
            <p:ph type="title"/>
          </p:nvPr>
        </p:nvSpPr>
        <p:spPr/>
        <p:txBody>
          <a:bodyPr/>
          <a:lstStyle/>
          <a:p>
            <a:r>
              <a:rPr lang="en-US" smtClean="0"/>
              <a:t>Credit Risk: Default as an Option and Credit Derivatives</a:t>
            </a:r>
          </a:p>
        </p:txBody>
      </p:sp>
      <p:sp>
        <p:nvSpPr>
          <p:cNvPr id="803843" name="Rectangle 3"/>
          <p:cNvSpPr>
            <a:spLocks noGrp="1" noChangeArrowheads="1"/>
          </p:cNvSpPr>
          <p:nvPr>
            <p:ph type="body" idx="1"/>
          </p:nvPr>
        </p:nvSpPr>
        <p:spPr/>
        <p:txBody>
          <a:bodyPr/>
          <a:lstStyle/>
          <a:p>
            <a:pPr marL="0" indent="0" algn="ctr"/>
            <a:r>
              <a:rPr lang="en-US" u="sng" dirty="0" smtClean="0">
                <a:cs typeface="Times New Roman" pitchFamily="18" charset="0"/>
              </a:rPr>
              <a:t>Collateralized Debt Obligations</a:t>
            </a:r>
          </a:p>
          <a:p>
            <a:pPr marL="0" indent="0">
              <a:lnSpc>
                <a:spcPct val="50000"/>
              </a:lnSpc>
            </a:pPr>
            <a:endParaRPr lang="en-US" sz="1600" dirty="0" smtClean="0">
              <a:cs typeface="Times New Roman" pitchFamily="18" charset="0"/>
            </a:endParaRPr>
          </a:p>
          <a:p>
            <a:pPr marL="0" indent="0"/>
            <a:r>
              <a:rPr lang="en-US" sz="1600" dirty="0" smtClean="0">
                <a:cs typeface="Times New Roman" pitchFamily="18" charset="0"/>
              </a:rPr>
              <a:t>Securitization and tranching used in creating mortgage-backed securities can be applied to other kinds of loans (student loans, auto loans, credit card receivables, etc., etc.).</a:t>
            </a:r>
          </a:p>
          <a:p>
            <a:pPr marL="0" indent="0">
              <a:lnSpc>
                <a:spcPct val="50000"/>
              </a:lnSpc>
            </a:pPr>
            <a:endParaRPr lang="en-US" sz="1600" dirty="0" smtClean="0">
              <a:cs typeface="Times New Roman" pitchFamily="18" charset="0"/>
            </a:endParaRPr>
          </a:p>
          <a:p>
            <a:pPr marL="0" indent="0"/>
            <a:r>
              <a:rPr lang="en-US" sz="1600" dirty="0" smtClean="0">
                <a:cs typeface="Times New Roman" pitchFamily="18" charset="0"/>
              </a:rPr>
              <a:t>Some of the most exciting new securitized instruments are Collateralized Debt Obligations and Collateralized Loan Obligations (CLOs) </a:t>
            </a:r>
          </a:p>
          <a:p>
            <a:pPr lvl="1"/>
            <a:r>
              <a:rPr lang="en-US" sz="1400" dirty="0" smtClean="0">
                <a:cs typeface="Times New Roman" pitchFamily="18" charset="0"/>
              </a:rPr>
              <a:t>pools of credit-risky bonds or loans are bundled together ("cash flow CDO")  </a:t>
            </a:r>
          </a:p>
          <a:p>
            <a:pPr lvl="1"/>
            <a:r>
              <a:rPr lang="en-US" sz="1400" dirty="0" smtClean="0">
                <a:cs typeface="Times New Roman" pitchFamily="18" charset="0"/>
              </a:rPr>
              <a:t>a common alternative structure is the "synthetic CDO," in which the pool of securities exposed to credit risk consists of Credit Default Swaps, rather than actual bonds</a:t>
            </a:r>
          </a:p>
          <a:p>
            <a:pPr marL="0" indent="0"/>
            <a:endParaRPr lang="en-US" sz="1600" dirty="0" smtClean="0">
              <a:cs typeface="Times New Roman" pitchFamily="18" charset="0"/>
            </a:endParaRPr>
          </a:p>
        </p:txBody>
      </p:sp>
      <p:grpSp>
        <p:nvGrpSpPr>
          <p:cNvPr id="2" name="Group 4"/>
          <p:cNvGrpSpPr>
            <a:grpSpLocks/>
          </p:cNvGrpSpPr>
          <p:nvPr/>
        </p:nvGrpSpPr>
        <p:grpSpPr bwMode="auto">
          <a:xfrm>
            <a:off x="1752600" y="3733800"/>
            <a:ext cx="5435600" cy="2514600"/>
            <a:chOff x="1088" y="2448"/>
            <a:chExt cx="3424" cy="1584"/>
          </a:xfrm>
        </p:grpSpPr>
        <p:sp>
          <p:nvSpPr>
            <p:cNvPr id="88071" name="Rectangle 5"/>
            <p:cNvSpPr>
              <a:spLocks noChangeArrowheads="1"/>
            </p:cNvSpPr>
            <p:nvPr/>
          </p:nvSpPr>
          <p:spPr bwMode="auto">
            <a:xfrm>
              <a:off x="1088" y="2712"/>
              <a:ext cx="1552" cy="1120"/>
            </a:xfrm>
            <a:prstGeom prst="rect">
              <a:avLst/>
            </a:prstGeom>
            <a:solidFill>
              <a:srgbClr val="FFFFFF"/>
            </a:solidFill>
            <a:ln w="9525">
              <a:solidFill>
                <a:srgbClr val="000000"/>
              </a:solidFill>
              <a:miter lim="800000"/>
              <a:headEnd/>
              <a:tailEnd/>
            </a:ln>
          </p:spPr>
          <p:txBody>
            <a:bodyPr/>
            <a:lstStyle/>
            <a:p>
              <a:endParaRPr lang="en-US"/>
            </a:p>
          </p:txBody>
        </p:sp>
        <p:sp>
          <p:nvSpPr>
            <p:cNvPr id="88072" name="Oval 6"/>
            <p:cNvSpPr>
              <a:spLocks noChangeArrowheads="1"/>
            </p:cNvSpPr>
            <p:nvPr/>
          </p:nvSpPr>
          <p:spPr bwMode="auto">
            <a:xfrm>
              <a:off x="1168" y="2952"/>
              <a:ext cx="464" cy="304"/>
            </a:xfrm>
            <a:prstGeom prst="ellipse">
              <a:avLst/>
            </a:prstGeom>
            <a:solidFill>
              <a:srgbClr val="FFFFFF"/>
            </a:solidFill>
            <a:ln w="9525">
              <a:solidFill>
                <a:srgbClr val="000000"/>
              </a:solidFill>
              <a:round/>
              <a:headEnd/>
              <a:tailEnd/>
            </a:ln>
          </p:spPr>
          <p:txBody>
            <a:bodyPr/>
            <a:lstStyle/>
            <a:p>
              <a:endParaRPr lang="en-US"/>
            </a:p>
          </p:txBody>
        </p:sp>
        <p:sp>
          <p:nvSpPr>
            <p:cNvPr id="88073" name="Oval 7"/>
            <p:cNvSpPr>
              <a:spLocks noChangeArrowheads="1"/>
            </p:cNvSpPr>
            <p:nvPr/>
          </p:nvSpPr>
          <p:spPr bwMode="auto">
            <a:xfrm>
              <a:off x="1216" y="3400"/>
              <a:ext cx="464" cy="304"/>
            </a:xfrm>
            <a:prstGeom prst="ellipse">
              <a:avLst/>
            </a:prstGeom>
            <a:solidFill>
              <a:srgbClr val="FFFFFF"/>
            </a:solidFill>
            <a:ln w="9525">
              <a:solidFill>
                <a:srgbClr val="000000"/>
              </a:solidFill>
              <a:round/>
              <a:headEnd/>
              <a:tailEnd/>
            </a:ln>
          </p:spPr>
          <p:txBody>
            <a:bodyPr/>
            <a:lstStyle/>
            <a:p>
              <a:endParaRPr lang="en-US"/>
            </a:p>
          </p:txBody>
        </p:sp>
        <p:sp>
          <p:nvSpPr>
            <p:cNvPr id="88074" name="Text Box 8"/>
            <p:cNvSpPr txBox="1">
              <a:spLocks noChangeArrowheads="1"/>
            </p:cNvSpPr>
            <p:nvPr/>
          </p:nvSpPr>
          <p:spPr bwMode="auto">
            <a:xfrm>
              <a:off x="1288" y="342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8075" name="Text Box 9"/>
            <p:cNvSpPr txBox="1">
              <a:spLocks noChangeArrowheads="1"/>
            </p:cNvSpPr>
            <p:nvPr/>
          </p:nvSpPr>
          <p:spPr bwMode="auto">
            <a:xfrm>
              <a:off x="1232" y="296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8076" name="Oval 10"/>
            <p:cNvSpPr>
              <a:spLocks noChangeArrowheads="1"/>
            </p:cNvSpPr>
            <p:nvPr/>
          </p:nvSpPr>
          <p:spPr bwMode="auto">
            <a:xfrm>
              <a:off x="1600" y="3128"/>
              <a:ext cx="464" cy="304"/>
            </a:xfrm>
            <a:prstGeom prst="ellipse">
              <a:avLst/>
            </a:prstGeom>
            <a:solidFill>
              <a:srgbClr val="FFFFFF"/>
            </a:solidFill>
            <a:ln w="9525">
              <a:solidFill>
                <a:srgbClr val="000000"/>
              </a:solidFill>
              <a:round/>
              <a:headEnd/>
              <a:tailEnd/>
            </a:ln>
          </p:spPr>
          <p:txBody>
            <a:bodyPr/>
            <a:lstStyle/>
            <a:p>
              <a:endParaRPr lang="en-US"/>
            </a:p>
          </p:txBody>
        </p:sp>
        <p:sp>
          <p:nvSpPr>
            <p:cNvPr id="88077" name="Text Box 11"/>
            <p:cNvSpPr txBox="1">
              <a:spLocks noChangeArrowheads="1"/>
            </p:cNvSpPr>
            <p:nvPr/>
          </p:nvSpPr>
          <p:spPr bwMode="auto">
            <a:xfrm>
              <a:off x="1664" y="313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8078" name="Oval 12"/>
            <p:cNvSpPr>
              <a:spLocks noChangeArrowheads="1"/>
            </p:cNvSpPr>
            <p:nvPr/>
          </p:nvSpPr>
          <p:spPr bwMode="auto">
            <a:xfrm>
              <a:off x="1736" y="3456"/>
              <a:ext cx="464" cy="304"/>
            </a:xfrm>
            <a:prstGeom prst="ellipse">
              <a:avLst/>
            </a:prstGeom>
            <a:solidFill>
              <a:srgbClr val="FFFFFF"/>
            </a:solidFill>
            <a:ln w="9525">
              <a:solidFill>
                <a:srgbClr val="000000"/>
              </a:solidFill>
              <a:round/>
              <a:headEnd/>
              <a:tailEnd/>
            </a:ln>
          </p:spPr>
          <p:txBody>
            <a:bodyPr/>
            <a:lstStyle/>
            <a:p>
              <a:endParaRPr lang="en-US"/>
            </a:p>
          </p:txBody>
        </p:sp>
        <p:sp>
          <p:nvSpPr>
            <p:cNvPr id="88079" name="Text Box 13"/>
            <p:cNvSpPr txBox="1">
              <a:spLocks noChangeArrowheads="1"/>
            </p:cNvSpPr>
            <p:nvPr/>
          </p:nvSpPr>
          <p:spPr bwMode="auto">
            <a:xfrm>
              <a:off x="1800" y="346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8080" name="Oval 14"/>
            <p:cNvSpPr>
              <a:spLocks noChangeArrowheads="1"/>
            </p:cNvSpPr>
            <p:nvPr/>
          </p:nvSpPr>
          <p:spPr bwMode="auto">
            <a:xfrm>
              <a:off x="1696" y="2808"/>
              <a:ext cx="464" cy="304"/>
            </a:xfrm>
            <a:prstGeom prst="ellipse">
              <a:avLst/>
            </a:prstGeom>
            <a:solidFill>
              <a:srgbClr val="FFFFFF"/>
            </a:solidFill>
            <a:ln w="9525">
              <a:solidFill>
                <a:srgbClr val="000000"/>
              </a:solidFill>
              <a:round/>
              <a:headEnd/>
              <a:tailEnd/>
            </a:ln>
          </p:spPr>
          <p:txBody>
            <a:bodyPr/>
            <a:lstStyle/>
            <a:p>
              <a:endParaRPr lang="en-US"/>
            </a:p>
          </p:txBody>
        </p:sp>
        <p:sp>
          <p:nvSpPr>
            <p:cNvPr id="88081" name="Text Box 15"/>
            <p:cNvSpPr txBox="1">
              <a:spLocks noChangeArrowheads="1"/>
            </p:cNvSpPr>
            <p:nvPr/>
          </p:nvSpPr>
          <p:spPr bwMode="auto">
            <a:xfrm>
              <a:off x="1760" y="281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8082" name="Oval 16"/>
            <p:cNvSpPr>
              <a:spLocks noChangeArrowheads="1"/>
            </p:cNvSpPr>
            <p:nvPr/>
          </p:nvSpPr>
          <p:spPr bwMode="auto">
            <a:xfrm>
              <a:off x="2104" y="3072"/>
              <a:ext cx="464" cy="304"/>
            </a:xfrm>
            <a:prstGeom prst="ellipse">
              <a:avLst/>
            </a:prstGeom>
            <a:solidFill>
              <a:srgbClr val="FFFFFF"/>
            </a:solidFill>
            <a:ln w="9525">
              <a:solidFill>
                <a:srgbClr val="000000"/>
              </a:solidFill>
              <a:round/>
              <a:headEnd/>
              <a:tailEnd/>
            </a:ln>
          </p:spPr>
          <p:txBody>
            <a:bodyPr/>
            <a:lstStyle/>
            <a:p>
              <a:endParaRPr lang="en-US"/>
            </a:p>
          </p:txBody>
        </p:sp>
        <p:sp>
          <p:nvSpPr>
            <p:cNvPr id="88083" name="Text Box 17"/>
            <p:cNvSpPr txBox="1">
              <a:spLocks noChangeArrowheads="1"/>
            </p:cNvSpPr>
            <p:nvPr/>
          </p:nvSpPr>
          <p:spPr bwMode="auto">
            <a:xfrm>
              <a:off x="2168" y="308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8084" name="Text Box 18"/>
            <p:cNvSpPr txBox="1">
              <a:spLocks noChangeArrowheads="1"/>
            </p:cNvSpPr>
            <p:nvPr/>
          </p:nvSpPr>
          <p:spPr bwMode="auto">
            <a:xfrm>
              <a:off x="3408" y="2688"/>
              <a:ext cx="592" cy="288"/>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Super-senior</a:t>
              </a:r>
            </a:p>
          </p:txBody>
        </p:sp>
        <p:sp>
          <p:nvSpPr>
            <p:cNvPr id="88085" name="Text Box 19"/>
            <p:cNvSpPr txBox="1">
              <a:spLocks noChangeArrowheads="1"/>
            </p:cNvSpPr>
            <p:nvPr/>
          </p:nvSpPr>
          <p:spPr bwMode="auto">
            <a:xfrm>
              <a:off x="3584" y="3048"/>
              <a:ext cx="592" cy="264"/>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Senior Tranche</a:t>
              </a:r>
            </a:p>
          </p:txBody>
        </p:sp>
        <p:sp>
          <p:nvSpPr>
            <p:cNvPr id="88086" name="Text Box 20"/>
            <p:cNvSpPr txBox="1">
              <a:spLocks noChangeArrowheads="1"/>
            </p:cNvSpPr>
            <p:nvPr/>
          </p:nvSpPr>
          <p:spPr bwMode="auto">
            <a:xfrm>
              <a:off x="3768" y="3400"/>
              <a:ext cx="592" cy="296"/>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Mezzanine Tranche</a:t>
              </a:r>
            </a:p>
          </p:txBody>
        </p:sp>
        <p:sp>
          <p:nvSpPr>
            <p:cNvPr id="88087" name="Text Box 21"/>
            <p:cNvSpPr txBox="1">
              <a:spLocks noChangeArrowheads="1"/>
            </p:cNvSpPr>
            <p:nvPr/>
          </p:nvSpPr>
          <p:spPr bwMode="auto">
            <a:xfrm>
              <a:off x="3920" y="3744"/>
              <a:ext cx="592" cy="288"/>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Equity Tranche</a:t>
              </a:r>
            </a:p>
          </p:txBody>
        </p:sp>
        <p:sp>
          <p:nvSpPr>
            <p:cNvPr id="88088" name="Line 22"/>
            <p:cNvSpPr>
              <a:spLocks noChangeShapeType="1"/>
            </p:cNvSpPr>
            <p:nvPr/>
          </p:nvSpPr>
          <p:spPr bwMode="auto">
            <a:xfrm flipV="1">
              <a:off x="2640" y="2824"/>
              <a:ext cx="768" cy="45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88089" name="Group 23"/>
            <p:cNvGrpSpPr>
              <a:grpSpLocks/>
            </p:cNvGrpSpPr>
            <p:nvPr/>
          </p:nvGrpSpPr>
          <p:grpSpPr bwMode="auto">
            <a:xfrm>
              <a:off x="4188" y="3168"/>
              <a:ext cx="80" cy="232"/>
              <a:chOff x="8900" y="11620"/>
              <a:chExt cx="200" cy="580"/>
            </a:xfrm>
          </p:grpSpPr>
          <p:sp>
            <p:nvSpPr>
              <p:cNvPr id="88097" name="Line 24"/>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098" name="Line 25"/>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88090" name="Group 26"/>
            <p:cNvGrpSpPr>
              <a:grpSpLocks/>
            </p:cNvGrpSpPr>
            <p:nvPr/>
          </p:nvGrpSpPr>
          <p:grpSpPr bwMode="auto">
            <a:xfrm>
              <a:off x="4004" y="2816"/>
              <a:ext cx="80" cy="232"/>
              <a:chOff x="8900" y="11620"/>
              <a:chExt cx="200" cy="580"/>
            </a:xfrm>
          </p:grpSpPr>
          <p:sp>
            <p:nvSpPr>
              <p:cNvPr id="88095" name="Line 27"/>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096" name="Line 28"/>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88091" name="Group 29"/>
            <p:cNvGrpSpPr>
              <a:grpSpLocks/>
            </p:cNvGrpSpPr>
            <p:nvPr/>
          </p:nvGrpSpPr>
          <p:grpSpPr bwMode="auto">
            <a:xfrm>
              <a:off x="4364" y="3512"/>
              <a:ext cx="80" cy="232"/>
              <a:chOff x="8900" y="11620"/>
              <a:chExt cx="200" cy="580"/>
            </a:xfrm>
          </p:grpSpPr>
          <p:sp>
            <p:nvSpPr>
              <p:cNvPr id="88093" name="Line 30"/>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094" name="Line 31"/>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88092" name="Text Box 32"/>
            <p:cNvSpPr txBox="1">
              <a:spLocks noChangeArrowheads="1"/>
            </p:cNvSpPr>
            <p:nvPr/>
          </p:nvSpPr>
          <p:spPr bwMode="auto">
            <a:xfrm>
              <a:off x="1248" y="2448"/>
              <a:ext cx="1344" cy="2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b="1"/>
                <a:t>Pool of Bonds or Loans</a:t>
              </a:r>
            </a:p>
          </p:txBody>
        </p:sp>
      </p:grpSp>
      <p:sp>
        <p:nvSpPr>
          <p:cNvPr id="35"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3954127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3843">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384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38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3" grpId="0" build="p" bldLvl="2"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0879733D-F3C4-4627-B8BA-6A235A0BD4A1}" type="slidenum">
              <a:rPr lang="en-US" sz="900"/>
              <a:pPr/>
              <a:t>75</a:t>
            </a:fld>
            <a:endParaRPr lang="en-US" sz="900"/>
          </a:p>
        </p:txBody>
      </p:sp>
      <p:sp>
        <p:nvSpPr>
          <p:cNvPr id="89092" name="Rectangle 2"/>
          <p:cNvSpPr>
            <a:spLocks noGrp="1" noChangeArrowheads="1"/>
          </p:cNvSpPr>
          <p:nvPr>
            <p:ph type="title"/>
          </p:nvPr>
        </p:nvSpPr>
        <p:spPr/>
        <p:txBody>
          <a:bodyPr/>
          <a:lstStyle/>
          <a:p>
            <a:r>
              <a:rPr lang="en-US" smtClean="0"/>
              <a:t>Credit Risk: Default as an Option and Credit Derivatives</a:t>
            </a:r>
          </a:p>
        </p:txBody>
      </p:sp>
      <p:sp>
        <p:nvSpPr>
          <p:cNvPr id="804867" name="Rectangle 3"/>
          <p:cNvSpPr>
            <a:spLocks noGrp="1" noChangeArrowheads="1"/>
          </p:cNvSpPr>
          <p:nvPr>
            <p:ph type="body" idx="1"/>
          </p:nvPr>
        </p:nvSpPr>
        <p:spPr/>
        <p:txBody>
          <a:bodyPr/>
          <a:lstStyle/>
          <a:p>
            <a:pPr marL="0" indent="0" algn="ctr"/>
            <a:r>
              <a:rPr lang="en-US" u="sng" smtClean="0">
                <a:cs typeface="Times New Roman" pitchFamily="18" charset="0"/>
              </a:rPr>
              <a:t>Allocation of Default Losses in CDOs</a:t>
            </a:r>
          </a:p>
          <a:p>
            <a:pPr marL="0" indent="0">
              <a:lnSpc>
                <a:spcPct val="50000"/>
              </a:lnSpc>
            </a:pPr>
            <a:endParaRPr lang="en-US" sz="1600" smtClean="0">
              <a:cs typeface="Times New Roman" pitchFamily="18" charset="0"/>
            </a:endParaRPr>
          </a:p>
          <a:p>
            <a:pPr marL="0" indent="0">
              <a:lnSpc>
                <a:spcPct val="90000"/>
              </a:lnSpc>
            </a:pPr>
            <a:r>
              <a:rPr lang="en-US" sz="1600" smtClean="0">
                <a:cs typeface="Times New Roman" pitchFamily="18" charset="0"/>
              </a:rPr>
              <a:t>In a CDO, default losses are allocated first to the lowest tranche</a:t>
            </a:r>
          </a:p>
          <a:p>
            <a:pPr marL="0" indent="0">
              <a:lnSpc>
                <a:spcPct val="50000"/>
              </a:lnSpc>
            </a:pPr>
            <a:endParaRPr lang="en-US" sz="1600" smtClean="0">
              <a:cs typeface="Times New Roman" pitchFamily="18" charset="0"/>
            </a:endParaRPr>
          </a:p>
          <a:p>
            <a:pPr lvl="1"/>
            <a:r>
              <a:rPr lang="en-US" sz="1400" smtClean="0">
                <a:cs typeface="Times New Roman" pitchFamily="18" charset="0"/>
              </a:rPr>
              <a:t>the "senior" and "super-senior" tranches are typically more than 80% of the total principal value</a:t>
            </a:r>
          </a:p>
          <a:p>
            <a:pPr lvl="1"/>
            <a:r>
              <a:rPr lang="en-US" sz="1400" smtClean="0">
                <a:cs typeface="Times New Roman" pitchFamily="18" charset="0"/>
              </a:rPr>
              <a:t>these can be rated AAA, even though the underlying bonds or loans are rated much lower.</a:t>
            </a:r>
          </a:p>
          <a:p>
            <a:pPr marL="0" indent="0"/>
            <a:endParaRPr lang="en-US" sz="1600" smtClean="0">
              <a:cs typeface="Times New Roman" pitchFamily="18" charset="0"/>
            </a:endParaRPr>
          </a:p>
        </p:txBody>
      </p:sp>
      <p:grpSp>
        <p:nvGrpSpPr>
          <p:cNvPr id="89094" name="Group 4"/>
          <p:cNvGrpSpPr>
            <a:grpSpLocks/>
          </p:cNvGrpSpPr>
          <p:nvPr/>
        </p:nvGrpSpPr>
        <p:grpSpPr bwMode="auto">
          <a:xfrm>
            <a:off x="1752600" y="3733800"/>
            <a:ext cx="5435600" cy="2514600"/>
            <a:chOff x="1088" y="2448"/>
            <a:chExt cx="3424" cy="1584"/>
          </a:xfrm>
        </p:grpSpPr>
        <p:sp>
          <p:nvSpPr>
            <p:cNvPr id="89096" name="Rectangle 5"/>
            <p:cNvSpPr>
              <a:spLocks noChangeArrowheads="1"/>
            </p:cNvSpPr>
            <p:nvPr/>
          </p:nvSpPr>
          <p:spPr bwMode="auto">
            <a:xfrm>
              <a:off x="1088" y="2712"/>
              <a:ext cx="1552" cy="1120"/>
            </a:xfrm>
            <a:prstGeom prst="rect">
              <a:avLst/>
            </a:prstGeom>
            <a:solidFill>
              <a:srgbClr val="FFFFFF"/>
            </a:solidFill>
            <a:ln w="9525">
              <a:solidFill>
                <a:srgbClr val="000000"/>
              </a:solidFill>
              <a:miter lim="800000"/>
              <a:headEnd/>
              <a:tailEnd/>
            </a:ln>
          </p:spPr>
          <p:txBody>
            <a:bodyPr/>
            <a:lstStyle/>
            <a:p>
              <a:endParaRPr lang="en-US"/>
            </a:p>
          </p:txBody>
        </p:sp>
        <p:sp>
          <p:nvSpPr>
            <p:cNvPr id="89097" name="Oval 6"/>
            <p:cNvSpPr>
              <a:spLocks noChangeArrowheads="1"/>
            </p:cNvSpPr>
            <p:nvPr/>
          </p:nvSpPr>
          <p:spPr bwMode="auto">
            <a:xfrm>
              <a:off x="1168" y="2952"/>
              <a:ext cx="464" cy="304"/>
            </a:xfrm>
            <a:prstGeom prst="ellipse">
              <a:avLst/>
            </a:prstGeom>
            <a:solidFill>
              <a:srgbClr val="FFFFFF"/>
            </a:solidFill>
            <a:ln w="9525">
              <a:solidFill>
                <a:srgbClr val="000000"/>
              </a:solidFill>
              <a:round/>
              <a:headEnd/>
              <a:tailEnd/>
            </a:ln>
          </p:spPr>
          <p:txBody>
            <a:bodyPr/>
            <a:lstStyle/>
            <a:p>
              <a:endParaRPr lang="en-US"/>
            </a:p>
          </p:txBody>
        </p:sp>
        <p:sp>
          <p:nvSpPr>
            <p:cNvPr id="89098" name="Oval 7"/>
            <p:cNvSpPr>
              <a:spLocks noChangeArrowheads="1"/>
            </p:cNvSpPr>
            <p:nvPr/>
          </p:nvSpPr>
          <p:spPr bwMode="auto">
            <a:xfrm>
              <a:off x="1216" y="3400"/>
              <a:ext cx="464" cy="304"/>
            </a:xfrm>
            <a:prstGeom prst="ellipse">
              <a:avLst/>
            </a:prstGeom>
            <a:solidFill>
              <a:srgbClr val="FFFFFF"/>
            </a:solidFill>
            <a:ln w="9525">
              <a:solidFill>
                <a:srgbClr val="000000"/>
              </a:solidFill>
              <a:round/>
              <a:headEnd/>
              <a:tailEnd/>
            </a:ln>
          </p:spPr>
          <p:txBody>
            <a:bodyPr/>
            <a:lstStyle/>
            <a:p>
              <a:endParaRPr lang="en-US"/>
            </a:p>
          </p:txBody>
        </p:sp>
        <p:sp>
          <p:nvSpPr>
            <p:cNvPr id="89099" name="Text Box 8"/>
            <p:cNvSpPr txBox="1">
              <a:spLocks noChangeArrowheads="1"/>
            </p:cNvSpPr>
            <p:nvPr/>
          </p:nvSpPr>
          <p:spPr bwMode="auto">
            <a:xfrm>
              <a:off x="1288" y="342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9100" name="Text Box 9"/>
            <p:cNvSpPr txBox="1">
              <a:spLocks noChangeArrowheads="1"/>
            </p:cNvSpPr>
            <p:nvPr/>
          </p:nvSpPr>
          <p:spPr bwMode="auto">
            <a:xfrm>
              <a:off x="1232" y="296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9101" name="Oval 10"/>
            <p:cNvSpPr>
              <a:spLocks noChangeArrowheads="1"/>
            </p:cNvSpPr>
            <p:nvPr/>
          </p:nvSpPr>
          <p:spPr bwMode="auto">
            <a:xfrm>
              <a:off x="1600" y="3128"/>
              <a:ext cx="464" cy="304"/>
            </a:xfrm>
            <a:prstGeom prst="ellipse">
              <a:avLst/>
            </a:prstGeom>
            <a:solidFill>
              <a:srgbClr val="FFFFFF"/>
            </a:solidFill>
            <a:ln w="9525">
              <a:solidFill>
                <a:srgbClr val="000000"/>
              </a:solidFill>
              <a:round/>
              <a:headEnd/>
              <a:tailEnd/>
            </a:ln>
          </p:spPr>
          <p:txBody>
            <a:bodyPr/>
            <a:lstStyle/>
            <a:p>
              <a:endParaRPr lang="en-US"/>
            </a:p>
          </p:txBody>
        </p:sp>
        <p:sp>
          <p:nvSpPr>
            <p:cNvPr id="89102" name="Text Box 11"/>
            <p:cNvSpPr txBox="1">
              <a:spLocks noChangeArrowheads="1"/>
            </p:cNvSpPr>
            <p:nvPr/>
          </p:nvSpPr>
          <p:spPr bwMode="auto">
            <a:xfrm>
              <a:off x="1664" y="313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9103" name="Oval 12"/>
            <p:cNvSpPr>
              <a:spLocks noChangeArrowheads="1"/>
            </p:cNvSpPr>
            <p:nvPr/>
          </p:nvSpPr>
          <p:spPr bwMode="auto">
            <a:xfrm>
              <a:off x="1736" y="3456"/>
              <a:ext cx="464" cy="304"/>
            </a:xfrm>
            <a:prstGeom prst="ellipse">
              <a:avLst/>
            </a:prstGeom>
            <a:solidFill>
              <a:schemeClr val="bg2"/>
            </a:solidFill>
            <a:ln w="9525">
              <a:solidFill>
                <a:srgbClr val="000000"/>
              </a:solidFill>
              <a:round/>
              <a:headEnd/>
              <a:tailEnd/>
            </a:ln>
          </p:spPr>
          <p:txBody>
            <a:bodyPr/>
            <a:lstStyle/>
            <a:p>
              <a:endParaRPr lang="en-US"/>
            </a:p>
          </p:txBody>
        </p:sp>
        <p:sp>
          <p:nvSpPr>
            <p:cNvPr id="89104" name="Text Box 13"/>
            <p:cNvSpPr txBox="1">
              <a:spLocks noChangeArrowheads="1"/>
            </p:cNvSpPr>
            <p:nvPr/>
          </p:nvSpPr>
          <p:spPr bwMode="auto">
            <a:xfrm>
              <a:off x="1800" y="346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9105" name="Oval 14"/>
            <p:cNvSpPr>
              <a:spLocks noChangeArrowheads="1"/>
            </p:cNvSpPr>
            <p:nvPr/>
          </p:nvSpPr>
          <p:spPr bwMode="auto">
            <a:xfrm>
              <a:off x="1696" y="2808"/>
              <a:ext cx="464" cy="304"/>
            </a:xfrm>
            <a:prstGeom prst="ellipse">
              <a:avLst/>
            </a:prstGeom>
            <a:solidFill>
              <a:srgbClr val="FFFFFF"/>
            </a:solidFill>
            <a:ln w="9525">
              <a:solidFill>
                <a:srgbClr val="000000"/>
              </a:solidFill>
              <a:round/>
              <a:headEnd/>
              <a:tailEnd/>
            </a:ln>
          </p:spPr>
          <p:txBody>
            <a:bodyPr/>
            <a:lstStyle/>
            <a:p>
              <a:endParaRPr lang="en-US"/>
            </a:p>
          </p:txBody>
        </p:sp>
        <p:sp>
          <p:nvSpPr>
            <p:cNvPr id="89106" name="Text Box 15"/>
            <p:cNvSpPr txBox="1">
              <a:spLocks noChangeArrowheads="1"/>
            </p:cNvSpPr>
            <p:nvPr/>
          </p:nvSpPr>
          <p:spPr bwMode="auto">
            <a:xfrm>
              <a:off x="1760" y="281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9107" name="Oval 16"/>
            <p:cNvSpPr>
              <a:spLocks noChangeArrowheads="1"/>
            </p:cNvSpPr>
            <p:nvPr/>
          </p:nvSpPr>
          <p:spPr bwMode="auto">
            <a:xfrm>
              <a:off x="2104" y="3072"/>
              <a:ext cx="464" cy="304"/>
            </a:xfrm>
            <a:prstGeom prst="ellipse">
              <a:avLst/>
            </a:prstGeom>
            <a:solidFill>
              <a:srgbClr val="FFFFFF"/>
            </a:solidFill>
            <a:ln w="9525">
              <a:solidFill>
                <a:srgbClr val="000000"/>
              </a:solidFill>
              <a:round/>
              <a:headEnd/>
              <a:tailEnd/>
            </a:ln>
          </p:spPr>
          <p:txBody>
            <a:bodyPr/>
            <a:lstStyle/>
            <a:p>
              <a:endParaRPr lang="en-US"/>
            </a:p>
          </p:txBody>
        </p:sp>
        <p:sp>
          <p:nvSpPr>
            <p:cNvPr id="89108" name="Text Box 17"/>
            <p:cNvSpPr txBox="1">
              <a:spLocks noChangeArrowheads="1"/>
            </p:cNvSpPr>
            <p:nvPr/>
          </p:nvSpPr>
          <p:spPr bwMode="auto">
            <a:xfrm>
              <a:off x="2168" y="308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89109" name="Text Box 18"/>
            <p:cNvSpPr txBox="1">
              <a:spLocks noChangeArrowheads="1"/>
            </p:cNvSpPr>
            <p:nvPr/>
          </p:nvSpPr>
          <p:spPr bwMode="auto">
            <a:xfrm>
              <a:off x="3408" y="2688"/>
              <a:ext cx="592" cy="288"/>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Super-senior</a:t>
              </a:r>
            </a:p>
          </p:txBody>
        </p:sp>
        <p:sp>
          <p:nvSpPr>
            <p:cNvPr id="89110" name="Text Box 19"/>
            <p:cNvSpPr txBox="1">
              <a:spLocks noChangeArrowheads="1"/>
            </p:cNvSpPr>
            <p:nvPr/>
          </p:nvSpPr>
          <p:spPr bwMode="auto">
            <a:xfrm>
              <a:off x="3584" y="3048"/>
              <a:ext cx="592" cy="264"/>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Senior Tranche</a:t>
              </a:r>
            </a:p>
          </p:txBody>
        </p:sp>
        <p:sp>
          <p:nvSpPr>
            <p:cNvPr id="89111" name="Text Box 20"/>
            <p:cNvSpPr txBox="1">
              <a:spLocks noChangeArrowheads="1"/>
            </p:cNvSpPr>
            <p:nvPr/>
          </p:nvSpPr>
          <p:spPr bwMode="auto">
            <a:xfrm>
              <a:off x="3768" y="3400"/>
              <a:ext cx="592" cy="296"/>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Mezzanine Tranche</a:t>
              </a:r>
            </a:p>
          </p:txBody>
        </p:sp>
        <p:sp>
          <p:nvSpPr>
            <p:cNvPr id="89112" name="Text Box 21"/>
            <p:cNvSpPr txBox="1">
              <a:spLocks noChangeArrowheads="1"/>
            </p:cNvSpPr>
            <p:nvPr/>
          </p:nvSpPr>
          <p:spPr bwMode="auto">
            <a:xfrm>
              <a:off x="3920" y="3744"/>
              <a:ext cx="592" cy="288"/>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Equity Tranche</a:t>
              </a:r>
            </a:p>
          </p:txBody>
        </p:sp>
        <p:sp>
          <p:nvSpPr>
            <p:cNvPr id="89113" name="Line 22"/>
            <p:cNvSpPr>
              <a:spLocks noChangeShapeType="1"/>
            </p:cNvSpPr>
            <p:nvPr/>
          </p:nvSpPr>
          <p:spPr bwMode="auto">
            <a:xfrm flipV="1">
              <a:off x="2640" y="2824"/>
              <a:ext cx="768" cy="45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89114" name="Group 23"/>
            <p:cNvGrpSpPr>
              <a:grpSpLocks/>
            </p:cNvGrpSpPr>
            <p:nvPr/>
          </p:nvGrpSpPr>
          <p:grpSpPr bwMode="auto">
            <a:xfrm>
              <a:off x="4188" y="3168"/>
              <a:ext cx="80" cy="232"/>
              <a:chOff x="8900" y="11620"/>
              <a:chExt cx="200" cy="580"/>
            </a:xfrm>
          </p:grpSpPr>
          <p:sp>
            <p:nvSpPr>
              <p:cNvPr id="89122" name="Line 24"/>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123" name="Line 25"/>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89115" name="Group 26"/>
            <p:cNvGrpSpPr>
              <a:grpSpLocks/>
            </p:cNvGrpSpPr>
            <p:nvPr/>
          </p:nvGrpSpPr>
          <p:grpSpPr bwMode="auto">
            <a:xfrm>
              <a:off x="4004" y="2816"/>
              <a:ext cx="80" cy="232"/>
              <a:chOff x="8900" y="11620"/>
              <a:chExt cx="200" cy="580"/>
            </a:xfrm>
          </p:grpSpPr>
          <p:sp>
            <p:nvSpPr>
              <p:cNvPr id="89120" name="Line 27"/>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121" name="Line 28"/>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89116" name="Group 29"/>
            <p:cNvGrpSpPr>
              <a:grpSpLocks/>
            </p:cNvGrpSpPr>
            <p:nvPr/>
          </p:nvGrpSpPr>
          <p:grpSpPr bwMode="auto">
            <a:xfrm>
              <a:off x="4364" y="3512"/>
              <a:ext cx="80" cy="232"/>
              <a:chOff x="8900" y="11620"/>
              <a:chExt cx="200" cy="580"/>
            </a:xfrm>
          </p:grpSpPr>
          <p:sp>
            <p:nvSpPr>
              <p:cNvPr id="89118" name="Line 30"/>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119" name="Line 31"/>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89117" name="Text Box 32"/>
            <p:cNvSpPr txBox="1">
              <a:spLocks noChangeArrowheads="1"/>
            </p:cNvSpPr>
            <p:nvPr/>
          </p:nvSpPr>
          <p:spPr bwMode="auto">
            <a:xfrm>
              <a:off x="1248" y="2448"/>
              <a:ext cx="1344" cy="2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b="1"/>
                <a:t>Pool of Bonds or Loans</a:t>
              </a:r>
            </a:p>
          </p:txBody>
        </p:sp>
      </p:grpSp>
      <p:sp>
        <p:nvSpPr>
          <p:cNvPr id="89095" name="Rectangle 33"/>
          <p:cNvSpPr>
            <a:spLocks noChangeArrowheads="1"/>
          </p:cNvSpPr>
          <p:nvPr/>
        </p:nvSpPr>
        <p:spPr bwMode="auto">
          <a:xfrm>
            <a:off x="6877050" y="5791200"/>
            <a:ext cx="304800" cy="457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49739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4867">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048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2A06FC4-C90C-4BB9-A6CE-E216AAA0C20C}" type="slidenum">
              <a:rPr lang="en-US" sz="900"/>
              <a:pPr/>
              <a:t>76</a:t>
            </a:fld>
            <a:endParaRPr lang="en-US" sz="900"/>
          </a:p>
        </p:txBody>
      </p:sp>
      <p:sp>
        <p:nvSpPr>
          <p:cNvPr id="90116" name="Rectangle 2"/>
          <p:cNvSpPr>
            <a:spLocks noChangeArrowheads="1"/>
          </p:cNvSpPr>
          <p:nvPr/>
        </p:nvSpPr>
        <p:spPr bwMode="auto">
          <a:xfrm>
            <a:off x="6562725" y="5791200"/>
            <a:ext cx="619125" cy="457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90117" name="Rectangle 3"/>
          <p:cNvSpPr>
            <a:spLocks noGrp="1" noChangeArrowheads="1"/>
          </p:cNvSpPr>
          <p:nvPr>
            <p:ph type="title"/>
          </p:nvPr>
        </p:nvSpPr>
        <p:spPr/>
        <p:txBody>
          <a:bodyPr/>
          <a:lstStyle/>
          <a:p>
            <a:r>
              <a:rPr lang="en-US" smtClean="0"/>
              <a:t>Credit Risk: Default as an Option and Credit Derivatives</a:t>
            </a:r>
          </a:p>
        </p:txBody>
      </p:sp>
      <p:sp>
        <p:nvSpPr>
          <p:cNvPr id="90118" name="Rectangle 4"/>
          <p:cNvSpPr>
            <a:spLocks noGrp="1" noChangeArrowheads="1"/>
          </p:cNvSpPr>
          <p:nvPr>
            <p:ph type="body" idx="1"/>
          </p:nvPr>
        </p:nvSpPr>
        <p:spPr/>
        <p:txBody>
          <a:bodyPr/>
          <a:lstStyle/>
          <a:p>
            <a:pPr marL="0" indent="0" algn="ctr"/>
            <a:r>
              <a:rPr lang="en-US" u="sng" smtClean="0">
                <a:cs typeface="Times New Roman" pitchFamily="18" charset="0"/>
              </a:rPr>
              <a:t>Allocation of Default Losses in CDOs</a:t>
            </a:r>
          </a:p>
          <a:p>
            <a:pPr marL="0" indent="0">
              <a:lnSpc>
                <a:spcPct val="50000"/>
              </a:lnSpc>
            </a:pPr>
            <a:endParaRPr lang="en-US" sz="1600" smtClean="0">
              <a:cs typeface="Times New Roman" pitchFamily="18" charset="0"/>
            </a:endParaRPr>
          </a:p>
          <a:p>
            <a:pPr marL="0" indent="0"/>
            <a:r>
              <a:rPr lang="en-US" sz="1600" smtClean="0">
                <a:cs typeface="Times New Roman" pitchFamily="18" charset="0"/>
              </a:rPr>
              <a:t>The price for the equity tranche is quoted differently from the other tranches in the market because it has a relatively high probability of being completely wiped out before the pool matures </a:t>
            </a:r>
          </a:p>
          <a:p>
            <a:pPr marL="0" indent="0"/>
            <a:endParaRPr lang="en-US" sz="1600" smtClean="0">
              <a:cs typeface="Times New Roman" pitchFamily="18" charset="0"/>
            </a:endParaRPr>
          </a:p>
          <a:p>
            <a:pPr marL="0" indent="0"/>
            <a:endParaRPr lang="en-US" sz="1600" smtClean="0">
              <a:cs typeface="Times New Roman" pitchFamily="18" charset="0"/>
            </a:endParaRPr>
          </a:p>
          <a:p>
            <a:pPr marL="0" indent="0"/>
            <a:endParaRPr lang="en-US" sz="1600" smtClean="0">
              <a:cs typeface="Times New Roman" pitchFamily="18" charset="0"/>
            </a:endParaRPr>
          </a:p>
        </p:txBody>
      </p:sp>
      <p:grpSp>
        <p:nvGrpSpPr>
          <p:cNvPr id="90119" name="Group 5"/>
          <p:cNvGrpSpPr>
            <a:grpSpLocks/>
          </p:cNvGrpSpPr>
          <p:nvPr/>
        </p:nvGrpSpPr>
        <p:grpSpPr bwMode="auto">
          <a:xfrm>
            <a:off x="1752600" y="3733800"/>
            <a:ext cx="5435600" cy="2514600"/>
            <a:chOff x="1088" y="2448"/>
            <a:chExt cx="3424" cy="1584"/>
          </a:xfrm>
        </p:grpSpPr>
        <p:sp>
          <p:nvSpPr>
            <p:cNvPr id="90120" name="Rectangle 6"/>
            <p:cNvSpPr>
              <a:spLocks noChangeArrowheads="1"/>
            </p:cNvSpPr>
            <p:nvPr/>
          </p:nvSpPr>
          <p:spPr bwMode="auto">
            <a:xfrm>
              <a:off x="1088" y="2712"/>
              <a:ext cx="1552" cy="1120"/>
            </a:xfrm>
            <a:prstGeom prst="rect">
              <a:avLst/>
            </a:prstGeom>
            <a:solidFill>
              <a:srgbClr val="FFFFFF"/>
            </a:solidFill>
            <a:ln w="9525">
              <a:solidFill>
                <a:srgbClr val="000000"/>
              </a:solidFill>
              <a:miter lim="800000"/>
              <a:headEnd/>
              <a:tailEnd/>
            </a:ln>
          </p:spPr>
          <p:txBody>
            <a:bodyPr/>
            <a:lstStyle/>
            <a:p>
              <a:endParaRPr lang="en-US"/>
            </a:p>
          </p:txBody>
        </p:sp>
        <p:sp>
          <p:nvSpPr>
            <p:cNvPr id="90121" name="Oval 7"/>
            <p:cNvSpPr>
              <a:spLocks noChangeArrowheads="1"/>
            </p:cNvSpPr>
            <p:nvPr/>
          </p:nvSpPr>
          <p:spPr bwMode="auto">
            <a:xfrm>
              <a:off x="1168" y="2952"/>
              <a:ext cx="464" cy="304"/>
            </a:xfrm>
            <a:prstGeom prst="ellipse">
              <a:avLst/>
            </a:prstGeom>
            <a:solidFill>
              <a:srgbClr val="FFFFFF"/>
            </a:solidFill>
            <a:ln w="9525">
              <a:solidFill>
                <a:srgbClr val="000000"/>
              </a:solidFill>
              <a:round/>
              <a:headEnd/>
              <a:tailEnd/>
            </a:ln>
          </p:spPr>
          <p:txBody>
            <a:bodyPr/>
            <a:lstStyle/>
            <a:p>
              <a:endParaRPr lang="en-US"/>
            </a:p>
          </p:txBody>
        </p:sp>
        <p:sp>
          <p:nvSpPr>
            <p:cNvPr id="90122" name="Oval 8"/>
            <p:cNvSpPr>
              <a:spLocks noChangeArrowheads="1"/>
            </p:cNvSpPr>
            <p:nvPr/>
          </p:nvSpPr>
          <p:spPr bwMode="auto">
            <a:xfrm>
              <a:off x="1216" y="3400"/>
              <a:ext cx="464" cy="304"/>
            </a:xfrm>
            <a:prstGeom prst="ellipse">
              <a:avLst/>
            </a:prstGeom>
            <a:solidFill>
              <a:schemeClr val="bg2"/>
            </a:solidFill>
            <a:ln w="9525">
              <a:solidFill>
                <a:srgbClr val="000000"/>
              </a:solidFill>
              <a:round/>
              <a:headEnd/>
              <a:tailEnd/>
            </a:ln>
          </p:spPr>
          <p:txBody>
            <a:bodyPr/>
            <a:lstStyle/>
            <a:p>
              <a:endParaRPr lang="en-US"/>
            </a:p>
          </p:txBody>
        </p:sp>
        <p:sp>
          <p:nvSpPr>
            <p:cNvPr id="90123" name="Text Box 9"/>
            <p:cNvSpPr txBox="1">
              <a:spLocks noChangeArrowheads="1"/>
            </p:cNvSpPr>
            <p:nvPr/>
          </p:nvSpPr>
          <p:spPr bwMode="auto">
            <a:xfrm>
              <a:off x="1288" y="342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90124" name="Text Box 10"/>
            <p:cNvSpPr txBox="1">
              <a:spLocks noChangeArrowheads="1"/>
            </p:cNvSpPr>
            <p:nvPr/>
          </p:nvSpPr>
          <p:spPr bwMode="auto">
            <a:xfrm>
              <a:off x="1232" y="296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90125" name="Oval 11"/>
            <p:cNvSpPr>
              <a:spLocks noChangeArrowheads="1"/>
            </p:cNvSpPr>
            <p:nvPr/>
          </p:nvSpPr>
          <p:spPr bwMode="auto">
            <a:xfrm>
              <a:off x="1600" y="3128"/>
              <a:ext cx="464" cy="304"/>
            </a:xfrm>
            <a:prstGeom prst="ellipse">
              <a:avLst/>
            </a:prstGeom>
            <a:solidFill>
              <a:srgbClr val="FFFFFF"/>
            </a:solidFill>
            <a:ln w="9525">
              <a:solidFill>
                <a:srgbClr val="000000"/>
              </a:solidFill>
              <a:round/>
              <a:headEnd/>
              <a:tailEnd/>
            </a:ln>
          </p:spPr>
          <p:txBody>
            <a:bodyPr/>
            <a:lstStyle/>
            <a:p>
              <a:endParaRPr lang="en-US"/>
            </a:p>
          </p:txBody>
        </p:sp>
        <p:sp>
          <p:nvSpPr>
            <p:cNvPr id="90126" name="Text Box 12"/>
            <p:cNvSpPr txBox="1">
              <a:spLocks noChangeArrowheads="1"/>
            </p:cNvSpPr>
            <p:nvPr/>
          </p:nvSpPr>
          <p:spPr bwMode="auto">
            <a:xfrm>
              <a:off x="1664" y="313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90127" name="Oval 13"/>
            <p:cNvSpPr>
              <a:spLocks noChangeArrowheads="1"/>
            </p:cNvSpPr>
            <p:nvPr/>
          </p:nvSpPr>
          <p:spPr bwMode="auto">
            <a:xfrm>
              <a:off x="1736" y="3456"/>
              <a:ext cx="464" cy="304"/>
            </a:xfrm>
            <a:prstGeom prst="ellipse">
              <a:avLst/>
            </a:prstGeom>
            <a:solidFill>
              <a:schemeClr val="bg2"/>
            </a:solidFill>
            <a:ln w="9525">
              <a:solidFill>
                <a:srgbClr val="000000"/>
              </a:solidFill>
              <a:round/>
              <a:headEnd/>
              <a:tailEnd/>
            </a:ln>
          </p:spPr>
          <p:txBody>
            <a:bodyPr/>
            <a:lstStyle/>
            <a:p>
              <a:endParaRPr lang="en-US"/>
            </a:p>
          </p:txBody>
        </p:sp>
        <p:sp>
          <p:nvSpPr>
            <p:cNvPr id="90128" name="Text Box 14"/>
            <p:cNvSpPr txBox="1">
              <a:spLocks noChangeArrowheads="1"/>
            </p:cNvSpPr>
            <p:nvPr/>
          </p:nvSpPr>
          <p:spPr bwMode="auto">
            <a:xfrm>
              <a:off x="1800" y="3464"/>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90129" name="Oval 15"/>
            <p:cNvSpPr>
              <a:spLocks noChangeArrowheads="1"/>
            </p:cNvSpPr>
            <p:nvPr/>
          </p:nvSpPr>
          <p:spPr bwMode="auto">
            <a:xfrm>
              <a:off x="1696" y="2808"/>
              <a:ext cx="464" cy="304"/>
            </a:xfrm>
            <a:prstGeom prst="ellipse">
              <a:avLst/>
            </a:prstGeom>
            <a:solidFill>
              <a:srgbClr val="FFFFFF"/>
            </a:solidFill>
            <a:ln w="9525">
              <a:solidFill>
                <a:srgbClr val="000000"/>
              </a:solidFill>
              <a:round/>
              <a:headEnd/>
              <a:tailEnd/>
            </a:ln>
          </p:spPr>
          <p:txBody>
            <a:bodyPr/>
            <a:lstStyle/>
            <a:p>
              <a:endParaRPr lang="en-US"/>
            </a:p>
          </p:txBody>
        </p:sp>
        <p:sp>
          <p:nvSpPr>
            <p:cNvPr id="90130" name="Text Box 16"/>
            <p:cNvSpPr txBox="1">
              <a:spLocks noChangeArrowheads="1"/>
            </p:cNvSpPr>
            <p:nvPr/>
          </p:nvSpPr>
          <p:spPr bwMode="auto">
            <a:xfrm>
              <a:off x="1760" y="2816"/>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90131" name="Oval 17"/>
            <p:cNvSpPr>
              <a:spLocks noChangeArrowheads="1"/>
            </p:cNvSpPr>
            <p:nvPr/>
          </p:nvSpPr>
          <p:spPr bwMode="auto">
            <a:xfrm>
              <a:off x="2104" y="3072"/>
              <a:ext cx="464" cy="304"/>
            </a:xfrm>
            <a:prstGeom prst="ellipse">
              <a:avLst/>
            </a:prstGeom>
            <a:solidFill>
              <a:srgbClr val="FFFFFF"/>
            </a:solidFill>
            <a:ln w="9525">
              <a:solidFill>
                <a:srgbClr val="000000"/>
              </a:solidFill>
              <a:round/>
              <a:headEnd/>
              <a:tailEnd/>
            </a:ln>
          </p:spPr>
          <p:txBody>
            <a:bodyPr/>
            <a:lstStyle/>
            <a:p>
              <a:endParaRPr lang="en-US"/>
            </a:p>
          </p:txBody>
        </p:sp>
        <p:sp>
          <p:nvSpPr>
            <p:cNvPr id="90132" name="Text Box 18"/>
            <p:cNvSpPr txBox="1">
              <a:spLocks noChangeArrowheads="1"/>
            </p:cNvSpPr>
            <p:nvPr/>
          </p:nvSpPr>
          <p:spPr bwMode="auto">
            <a:xfrm>
              <a:off x="2168" y="3080"/>
              <a:ext cx="392"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Single</a:t>
              </a:r>
            </a:p>
            <a:p>
              <a:r>
                <a:rPr lang="en-US"/>
                <a:t>Loan</a:t>
              </a:r>
            </a:p>
          </p:txBody>
        </p:sp>
        <p:sp>
          <p:nvSpPr>
            <p:cNvPr id="90133" name="Text Box 19"/>
            <p:cNvSpPr txBox="1">
              <a:spLocks noChangeArrowheads="1"/>
            </p:cNvSpPr>
            <p:nvPr/>
          </p:nvSpPr>
          <p:spPr bwMode="auto">
            <a:xfrm>
              <a:off x="3408" y="2688"/>
              <a:ext cx="592" cy="288"/>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Super-senior</a:t>
              </a:r>
            </a:p>
          </p:txBody>
        </p:sp>
        <p:sp>
          <p:nvSpPr>
            <p:cNvPr id="90134" name="Text Box 20"/>
            <p:cNvSpPr txBox="1">
              <a:spLocks noChangeArrowheads="1"/>
            </p:cNvSpPr>
            <p:nvPr/>
          </p:nvSpPr>
          <p:spPr bwMode="auto">
            <a:xfrm>
              <a:off x="3584" y="3048"/>
              <a:ext cx="592" cy="264"/>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Senior Tranche</a:t>
              </a:r>
            </a:p>
          </p:txBody>
        </p:sp>
        <p:sp>
          <p:nvSpPr>
            <p:cNvPr id="90135" name="Text Box 21"/>
            <p:cNvSpPr txBox="1">
              <a:spLocks noChangeArrowheads="1"/>
            </p:cNvSpPr>
            <p:nvPr/>
          </p:nvSpPr>
          <p:spPr bwMode="auto">
            <a:xfrm>
              <a:off x="3768" y="3400"/>
              <a:ext cx="592" cy="296"/>
            </a:xfrm>
            <a:prstGeom prst="rect">
              <a:avLst/>
            </a:prstGeom>
            <a:solidFill>
              <a:srgbClr val="FFFFFF"/>
            </a:solidFill>
            <a:ln w="9525">
              <a:solidFill>
                <a:srgbClr val="000000"/>
              </a:solidFill>
              <a:miter lim="800000"/>
              <a:headEnd/>
              <a:tailEnd/>
            </a:ln>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Mezzanine Tranche</a:t>
              </a:r>
            </a:p>
          </p:txBody>
        </p:sp>
        <p:sp>
          <p:nvSpPr>
            <p:cNvPr id="90136" name="Text Box 22"/>
            <p:cNvSpPr txBox="1">
              <a:spLocks noChangeArrowheads="1"/>
            </p:cNvSpPr>
            <p:nvPr/>
          </p:nvSpPr>
          <p:spPr bwMode="auto">
            <a:xfrm>
              <a:off x="3920" y="3744"/>
              <a:ext cx="592" cy="2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a:t>Equity Tranche</a:t>
              </a:r>
            </a:p>
          </p:txBody>
        </p:sp>
        <p:sp>
          <p:nvSpPr>
            <p:cNvPr id="90137" name="Line 23"/>
            <p:cNvSpPr>
              <a:spLocks noChangeShapeType="1"/>
            </p:cNvSpPr>
            <p:nvPr/>
          </p:nvSpPr>
          <p:spPr bwMode="auto">
            <a:xfrm flipV="1">
              <a:off x="2640" y="2824"/>
              <a:ext cx="768" cy="45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0138" name="Group 24"/>
            <p:cNvGrpSpPr>
              <a:grpSpLocks/>
            </p:cNvGrpSpPr>
            <p:nvPr/>
          </p:nvGrpSpPr>
          <p:grpSpPr bwMode="auto">
            <a:xfrm>
              <a:off x="4188" y="3168"/>
              <a:ext cx="80" cy="232"/>
              <a:chOff x="8900" y="11620"/>
              <a:chExt cx="200" cy="580"/>
            </a:xfrm>
          </p:grpSpPr>
          <p:sp>
            <p:nvSpPr>
              <p:cNvPr id="90146" name="Line 25"/>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47" name="Line 26"/>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90139" name="Group 27"/>
            <p:cNvGrpSpPr>
              <a:grpSpLocks/>
            </p:cNvGrpSpPr>
            <p:nvPr/>
          </p:nvGrpSpPr>
          <p:grpSpPr bwMode="auto">
            <a:xfrm>
              <a:off x="4004" y="2816"/>
              <a:ext cx="80" cy="232"/>
              <a:chOff x="8900" y="11620"/>
              <a:chExt cx="200" cy="580"/>
            </a:xfrm>
          </p:grpSpPr>
          <p:sp>
            <p:nvSpPr>
              <p:cNvPr id="90144" name="Line 28"/>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45" name="Line 29"/>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90140" name="Group 30"/>
            <p:cNvGrpSpPr>
              <a:grpSpLocks/>
            </p:cNvGrpSpPr>
            <p:nvPr/>
          </p:nvGrpSpPr>
          <p:grpSpPr bwMode="auto">
            <a:xfrm>
              <a:off x="4364" y="3512"/>
              <a:ext cx="80" cy="232"/>
              <a:chOff x="8900" y="11620"/>
              <a:chExt cx="200" cy="580"/>
            </a:xfrm>
          </p:grpSpPr>
          <p:sp>
            <p:nvSpPr>
              <p:cNvPr id="90142" name="Line 31"/>
              <p:cNvSpPr>
                <a:spLocks noChangeShapeType="1"/>
              </p:cNvSpPr>
              <p:nvPr/>
            </p:nvSpPr>
            <p:spPr bwMode="auto">
              <a:xfrm>
                <a:off x="8900" y="11620"/>
                <a:ext cx="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43" name="Line 32"/>
              <p:cNvSpPr>
                <a:spLocks noChangeShapeType="1"/>
              </p:cNvSpPr>
              <p:nvPr/>
            </p:nvSpPr>
            <p:spPr bwMode="auto">
              <a:xfrm>
                <a:off x="9100" y="11620"/>
                <a:ext cx="0" cy="5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90141" name="Text Box 33"/>
            <p:cNvSpPr txBox="1">
              <a:spLocks noChangeArrowheads="1"/>
            </p:cNvSpPr>
            <p:nvPr/>
          </p:nvSpPr>
          <p:spPr bwMode="auto">
            <a:xfrm>
              <a:off x="1248" y="2448"/>
              <a:ext cx="1344" cy="2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r>
                <a:rPr lang="en-US" sz="1400" b="1"/>
                <a:t>Pool of Bonds or Loans</a:t>
              </a:r>
            </a:p>
          </p:txBody>
        </p:sp>
      </p:grpSp>
      <p:sp>
        <p:nvSpPr>
          <p:cNvPr id="3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2536881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894D606-7D8E-45CE-825F-C3E390447AD8}" type="slidenum">
              <a:rPr lang="en-US" sz="900"/>
              <a:pPr/>
              <a:t>77</a:t>
            </a:fld>
            <a:endParaRPr lang="en-US" sz="900"/>
          </a:p>
        </p:txBody>
      </p:sp>
      <p:sp>
        <p:nvSpPr>
          <p:cNvPr id="16389" name="Rectangle 2"/>
          <p:cNvSpPr>
            <a:spLocks noGrp="1" noChangeArrowheads="1"/>
          </p:cNvSpPr>
          <p:nvPr>
            <p:ph type="title"/>
          </p:nvPr>
        </p:nvSpPr>
        <p:spPr/>
        <p:txBody>
          <a:bodyPr/>
          <a:lstStyle/>
          <a:p>
            <a:r>
              <a:rPr lang="en-US" smtClean="0"/>
              <a:t>Credit Risk: Default as an Option and Credit Derivatives</a:t>
            </a:r>
          </a:p>
        </p:txBody>
      </p:sp>
      <p:sp>
        <p:nvSpPr>
          <p:cNvPr id="799747" name="Rectangle 3"/>
          <p:cNvSpPr>
            <a:spLocks noGrp="1" noChangeArrowheads="1"/>
          </p:cNvSpPr>
          <p:nvPr>
            <p:ph type="body" idx="1"/>
          </p:nvPr>
        </p:nvSpPr>
        <p:spPr>
          <a:xfrm>
            <a:off x="550985" y="749300"/>
            <a:ext cx="7995137" cy="5486400"/>
          </a:xfrm>
        </p:spPr>
        <p:txBody>
          <a:bodyPr/>
          <a:lstStyle/>
          <a:p>
            <a:pPr marL="0" indent="0" algn="ctr">
              <a:lnSpc>
                <a:spcPct val="90000"/>
              </a:lnSpc>
            </a:pPr>
            <a:r>
              <a:rPr lang="en-US" u="sng" dirty="0" smtClean="0">
                <a:cs typeface="Arial" charset="0"/>
              </a:rPr>
              <a:t>CDOs</a:t>
            </a:r>
            <a:endParaRPr lang="en-US" dirty="0" smtClean="0"/>
          </a:p>
          <a:p>
            <a:pPr marL="0" indent="0">
              <a:lnSpc>
                <a:spcPct val="90000"/>
              </a:lnSpc>
            </a:pPr>
            <a:r>
              <a:rPr lang="en-US" sz="1600" dirty="0" smtClean="0"/>
              <a:t>The essential features of a CDO are securitization and tranching.</a:t>
            </a:r>
          </a:p>
          <a:p>
            <a:pPr marL="0" indent="0">
              <a:lnSpc>
                <a:spcPct val="90000"/>
              </a:lnSpc>
            </a:pPr>
            <a:endParaRPr lang="en-US" sz="1100" dirty="0" smtClean="0"/>
          </a:p>
          <a:p>
            <a:pPr marL="0" indent="0" algn="ctr">
              <a:lnSpc>
                <a:spcPct val="90000"/>
              </a:lnSpc>
            </a:pPr>
            <a:r>
              <a:rPr lang="en-US" sz="1600" u="sng" dirty="0" smtClean="0"/>
              <a:t>Typical structure</a:t>
            </a:r>
            <a:endParaRPr lang="en-US" sz="1600" dirty="0" smtClean="0"/>
          </a:p>
          <a:p>
            <a:pPr marL="0" indent="0" algn="ctr">
              <a:lnSpc>
                <a:spcPct val="90000"/>
              </a:lnSpc>
            </a:pPr>
            <a:endParaRPr lang="en-US" sz="1600" dirty="0" smtClean="0"/>
          </a:p>
          <a:p>
            <a:pPr marL="0" indent="0" algn="ctr">
              <a:lnSpc>
                <a:spcPct val="90000"/>
              </a:lnSpc>
            </a:pPr>
            <a:endParaRPr lang="en-US" sz="1600" dirty="0" smtClean="0"/>
          </a:p>
          <a:p>
            <a:pPr marL="0" indent="0" algn="ctr">
              <a:lnSpc>
                <a:spcPct val="90000"/>
              </a:lnSpc>
            </a:pPr>
            <a:endParaRPr lang="en-US" sz="1600" dirty="0" smtClean="0"/>
          </a:p>
          <a:p>
            <a:pPr marL="0" indent="0" algn="ctr">
              <a:lnSpc>
                <a:spcPct val="90000"/>
              </a:lnSpc>
            </a:pPr>
            <a:endParaRPr lang="en-US" sz="1600" dirty="0" smtClean="0"/>
          </a:p>
          <a:p>
            <a:pPr marL="0" indent="0" algn="ctr">
              <a:lnSpc>
                <a:spcPct val="90000"/>
              </a:lnSpc>
            </a:pPr>
            <a:endParaRPr lang="en-US" sz="1600" dirty="0" smtClean="0"/>
          </a:p>
          <a:p>
            <a:pPr marL="0" indent="0">
              <a:lnSpc>
                <a:spcPct val="90000"/>
              </a:lnSpc>
            </a:pPr>
            <a:endParaRPr lang="en-US" sz="1600" dirty="0" smtClean="0"/>
          </a:p>
          <a:p>
            <a:pPr marL="0" indent="0">
              <a:lnSpc>
                <a:spcPct val="90000"/>
              </a:lnSpc>
            </a:pPr>
            <a:r>
              <a:rPr lang="en-US" sz="1600" dirty="0" smtClean="0"/>
              <a:t>Just like with a CMO, the cash flows into the portfolio, either from bond coupon and principal payments (or from CDS premiums received in a synthetic structure) are passed through and allocated to the tranches, in a "waterfall" pattern.</a:t>
            </a:r>
          </a:p>
          <a:p>
            <a:pPr marL="0" indent="0">
              <a:lnSpc>
                <a:spcPct val="90000"/>
              </a:lnSpc>
            </a:pPr>
            <a:endParaRPr lang="en-US" sz="1200" dirty="0" smtClean="0"/>
          </a:p>
          <a:p>
            <a:pPr marL="0" indent="0">
              <a:lnSpc>
                <a:spcPct val="90000"/>
              </a:lnSpc>
            </a:pPr>
            <a:r>
              <a:rPr lang="en-US" sz="1600" dirty="0" smtClean="0"/>
              <a:t>If there is a default, the principal backing the equity tranche is reduced by the amount of the loss.  </a:t>
            </a:r>
            <a:r>
              <a:rPr lang="en-US" sz="1600" u="sng" dirty="0" smtClean="0"/>
              <a:t>All</a:t>
            </a:r>
            <a:r>
              <a:rPr lang="en-US" sz="1600" dirty="0" smtClean="0"/>
              <a:t> default losses are allocated to the equity tranche until the total loss is greater than 3% of the initial principal and </a:t>
            </a:r>
            <a:r>
              <a:rPr lang="en-US" sz="1600" dirty="0"/>
              <a:t>the tranche is totally wiped </a:t>
            </a:r>
            <a:r>
              <a:rPr lang="en-US" sz="1600" dirty="0" smtClean="0"/>
              <a:t>out.  Any defaults after that will be borne by the mezzanine tranche, until 7% of the face value has been wiped out.  (Note that because there are recoveries, this would mean that a lot more than 7% of the bonds have defaulted.)</a:t>
            </a:r>
          </a:p>
          <a:p>
            <a:pPr marL="0" indent="0">
              <a:lnSpc>
                <a:spcPct val="90000"/>
              </a:lnSpc>
            </a:pPr>
            <a:endParaRPr lang="en-US" sz="1200" dirty="0" smtClean="0"/>
          </a:p>
          <a:p>
            <a:pPr marL="0" indent="0">
              <a:lnSpc>
                <a:spcPct val="90000"/>
              </a:lnSpc>
            </a:pPr>
            <a:r>
              <a:rPr lang="en-US" sz="1600" dirty="0" smtClean="0"/>
              <a:t>The super senior tranche is insulated against all defaults on the portfolio that do not total more than 12% of initial principal.  This is extremely unlikely unless defaults are highly correlated.</a:t>
            </a:r>
            <a:endParaRPr lang="en-US" sz="1600" u="sng" dirty="0" smtClean="0"/>
          </a:p>
        </p:txBody>
      </p:sp>
      <p:graphicFrame>
        <p:nvGraphicFramePr>
          <p:cNvPr id="799748" name="Object 4"/>
          <p:cNvGraphicFramePr>
            <a:graphicFrameLocks noChangeAspect="1"/>
          </p:cNvGraphicFramePr>
          <p:nvPr>
            <p:extLst/>
          </p:nvPr>
        </p:nvGraphicFramePr>
        <p:xfrm>
          <a:off x="1740265" y="1920487"/>
          <a:ext cx="5616575" cy="1319212"/>
        </p:xfrm>
        <a:graphic>
          <a:graphicData uri="http://schemas.openxmlformats.org/presentationml/2006/ole">
            <mc:AlternateContent xmlns:mc="http://schemas.openxmlformats.org/markup-compatibility/2006">
              <mc:Choice xmlns:v="urn:schemas-microsoft-com:vml" Requires="v">
                <p:oleObj spid="_x0000_s818244" name="Document" r:id="rId3" imgW="5639247" imgH="1327353" progId="Word.Document.8">
                  <p:embed/>
                </p:oleObj>
              </mc:Choice>
              <mc:Fallback>
                <p:oleObj name="Document" r:id="rId3" imgW="5639247" imgH="1327353" progId="Word.Document.8">
                  <p:embed/>
                  <p:pic>
                    <p:nvPicPr>
                      <p:cNvPr id="79974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0265" y="1920487"/>
                        <a:ext cx="5616575" cy="1319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2505537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9974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974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99747">
                                            <p:txEl>
                                              <p:pRg st="12" end="1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9974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7" grpId="0" build="p"/>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6347CC22-2E0B-4E30-9A95-5A2A1519B124}" type="slidenum">
              <a:rPr lang="en-US" sz="900"/>
              <a:pPr/>
              <a:t>78</a:t>
            </a:fld>
            <a:endParaRPr lang="en-US" sz="900"/>
          </a:p>
        </p:txBody>
      </p:sp>
      <p:sp>
        <p:nvSpPr>
          <p:cNvPr id="93188" name="Rectangle 2"/>
          <p:cNvSpPr>
            <a:spLocks noGrp="1" noChangeArrowheads="1"/>
          </p:cNvSpPr>
          <p:nvPr>
            <p:ph type="title"/>
          </p:nvPr>
        </p:nvSpPr>
        <p:spPr/>
        <p:txBody>
          <a:bodyPr/>
          <a:lstStyle/>
          <a:p>
            <a:r>
              <a:rPr lang="en-US" smtClean="0"/>
              <a:t>Credit Risk: Default as an Option and Credit Derivatives</a:t>
            </a:r>
          </a:p>
        </p:txBody>
      </p:sp>
      <p:sp>
        <p:nvSpPr>
          <p:cNvPr id="800771" name="Rectangle 3"/>
          <p:cNvSpPr>
            <a:spLocks noGrp="1" noChangeArrowheads="1"/>
          </p:cNvSpPr>
          <p:nvPr>
            <p:ph type="body" idx="1"/>
          </p:nvPr>
        </p:nvSpPr>
        <p:spPr>
          <a:xfrm>
            <a:off x="685800" y="749300"/>
            <a:ext cx="7772400" cy="4749800"/>
          </a:xfrm>
        </p:spPr>
        <p:txBody>
          <a:bodyPr/>
          <a:lstStyle/>
          <a:p>
            <a:pPr marL="0" indent="0" algn="ctr"/>
            <a:endParaRPr lang="en-US" u="sng" dirty="0" smtClean="0">
              <a:cs typeface="Arial" charset="0"/>
            </a:endParaRPr>
          </a:p>
          <a:p>
            <a:pPr marL="0" indent="0" algn="ctr"/>
            <a:r>
              <a:rPr lang="en-US" u="sng" dirty="0" smtClean="0">
                <a:cs typeface="Arial" charset="0"/>
              </a:rPr>
              <a:t>Correlation and CDO Valuation</a:t>
            </a:r>
          </a:p>
          <a:p>
            <a:pPr marL="0" indent="0"/>
            <a:endParaRPr lang="en-US" sz="1600" b="1" u="sng" dirty="0" smtClean="0">
              <a:cs typeface="Arial" charset="0"/>
            </a:endParaRPr>
          </a:p>
          <a:p>
            <a:pPr marL="0" indent="0"/>
            <a:r>
              <a:rPr lang="en-US" sz="1600" dirty="0" smtClean="0">
                <a:cs typeface="Arial" charset="0"/>
              </a:rPr>
              <a:t>One of the major determinants of default risk exposure in a CDO is correlation in defaults.</a:t>
            </a:r>
          </a:p>
          <a:p>
            <a:pPr marL="0" indent="0"/>
            <a:endParaRPr lang="en-US" sz="1600" dirty="0" smtClean="0">
              <a:cs typeface="Arial" charset="0"/>
            </a:endParaRPr>
          </a:p>
          <a:p>
            <a:pPr marL="0" indent="0"/>
            <a:r>
              <a:rPr lang="en-US" sz="1600" u="sng" dirty="0" smtClean="0">
                <a:cs typeface="Arial" charset="0"/>
              </a:rPr>
              <a:t>A simple example:</a:t>
            </a:r>
          </a:p>
          <a:p>
            <a:pPr lvl="1"/>
            <a:r>
              <a:rPr lang="en-US" dirty="0" smtClean="0">
                <a:cs typeface="Arial" charset="0"/>
              </a:rPr>
              <a:t>The "portfolio" = 50% in bonds from issuer A and 50% in bonds from issuer B.  </a:t>
            </a:r>
          </a:p>
          <a:p>
            <a:pPr lvl="1"/>
            <a:r>
              <a:rPr lang="en-US" dirty="0" smtClean="0">
                <a:cs typeface="Arial" charset="0"/>
              </a:rPr>
              <a:t>Both A and B have 10% probability of defaulting within the next year.</a:t>
            </a:r>
          </a:p>
          <a:p>
            <a:pPr lvl="1"/>
            <a:r>
              <a:rPr lang="en-US" dirty="0" smtClean="0">
                <a:cs typeface="Arial" charset="0"/>
              </a:rPr>
              <a:t>There are two CDO tranches issued, each covering 50% of face value.</a:t>
            </a:r>
          </a:p>
          <a:p>
            <a:pPr marL="0" indent="0"/>
            <a:endParaRPr lang="en-US" sz="1600" dirty="0" smtClean="0">
              <a:cs typeface="Arial" charset="0"/>
            </a:endParaRPr>
          </a:p>
          <a:p>
            <a:pPr marL="0" indent="0"/>
            <a:r>
              <a:rPr lang="en-US" sz="1600" dirty="0" smtClean="0">
                <a:cs typeface="Arial" charset="0"/>
              </a:rPr>
              <a:t>The equity tranche (0 - 50%) takes the first loss.  It has a total loss if </a:t>
            </a:r>
            <a:r>
              <a:rPr lang="en-US" sz="1600" u="sng" dirty="0" smtClean="0">
                <a:cs typeface="Arial" charset="0"/>
              </a:rPr>
              <a:t>either</a:t>
            </a:r>
            <a:r>
              <a:rPr lang="en-US" sz="1600" dirty="0" smtClean="0">
                <a:cs typeface="Arial" charset="0"/>
              </a:rPr>
              <a:t> A </a:t>
            </a:r>
            <a:r>
              <a:rPr lang="en-US" sz="1600" u="sng" dirty="0" smtClean="0">
                <a:cs typeface="Arial" charset="0"/>
              </a:rPr>
              <a:t>or</a:t>
            </a:r>
            <a:r>
              <a:rPr lang="en-US" sz="1600" dirty="0" smtClean="0">
                <a:cs typeface="Arial" charset="0"/>
              </a:rPr>
              <a:t> B (or both) defaults.  </a:t>
            </a:r>
          </a:p>
          <a:p>
            <a:pPr marL="0" indent="0"/>
            <a:endParaRPr lang="en-US" sz="1600" dirty="0">
              <a:cs typeface="Arial" charset="0"/>
            </a:endParaRPr>
          </a:p>
          <a:p>
            <a:pPr marL="0" indent="0"/>
            <a:r>
              <a:rPr lang="en-US" sz="1600" dirty="0" smtClean="0">
                <a:cs typeface="Arial" charset="0"/>
              </a:rPr>
              <a:t>The senior tranche only takes the second loss, so there is no loss to the senior tranche unless </a:t>
            </a:r>
            <a:r>
              <a:rPr lang="en-US" sz="1600" u="sng" dirty="0" smtClean="0">
                <a:cs typeface="Arial" charset="0"/>
              </a:rPr>
              <a:t>both</a:t>
            </a:r>
            <a:r>
              <a:rPr lang="en-US" sz="1600" dirty="0" smtClean="0">
                <a:cs typeface="Arial" charset="0"/>
              </a:rPr>
              <a:t> A and B default.</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225272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0771">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0771">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0771">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0771">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00771">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00771">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0077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0771" grpId="0" build="p" bldLvl="2"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6394B2C-D59B-4090-A700-D5C937769A6E}" type="slidenum">
              <a:rPr lang="en-US" sz="900"/>
              <a:pPr/>
              <a:t>79</a:t>
            </a:fld>
            <a:endParaRPr lang="en-US" sz="900"/>
          </a:p>
        </p:txBody>
      </p:sp>
      <p:sp>
        <p:nvSpPr>
          <p:cNvPr id="94212" name="Rectangle 2"/>
          <p:cNvSpPr>
            <a:spLocks noGrp="1" noChangeArrowheads="1"/>
          </p:cNvSpPr>
          <p:nvPr>
            <p:ph type="title"/>
          </p:nvPr>
        </p:nvSpPr>
        <p:spPr/>
        <p:txBody>
          <a:bodyPr/>
          <a:lstStyle/>
          <a:p>
            <a:r>
              <a:rPr lang="en-US" smtClean="0"/>
              <a:t>Credit Risk: Default as an Option and Credit Derivatives</a:t>
            </a:r>
          </a:p>
        </p:txBody>
      </p:sp>
      <p:sp>
        <p:nvSpPr>
          <p:cNvPr id="801795" name="Rectangle 3"/>
          <p:cNvSpPr>
            <a:spLocks noGrp="1" noChangeArrowheads="1"/>
          </p:cNvSpPr>
          <p:nvPr>
            <p:ph type="body" idx="1"/>
          </p:nvPr>
        </p:nvSpPr>
        <p:spPr>
          <a:xfrm>
            <a:off x="685800" y="749300"/>
            <a:ext cx="7772400" cy="5486400"/>
          </a:xfrm>
        </p:spPr>
        <p:txBody>
          <a:bodyPr/>
          <a:lstStyle/>
          <a:p>
            <a:pPr marL="0" indent="0" algn="ctr">
              <a:lnSpc>
                <a:spcPct val="90000"/>
              </a:lnSpc>
            </a:pPr>
            <a:endParaRPr lang="en-US" u="sng" dirty="0" smtClean="0">
              <a:cs typeface="Arial" charset="0"/>
            </a:endParaRPr>
          </a:p>
          <a:p>
            <a:pPr marL="0" indent="0" algn="ctr">
              <a:lnSpc>
                <a:spcPct val="90000"/>
              </a:lnSpc>
            </a:pPr>
            <a:r>
              <a:rPr lang="en-US" u="sng" dirty="0" smtClean="0">
                <a:cs typeface="Arial" charset="0"/>
              </a:rPr>
              <a:t>Correlation and CDO Valuation, p.2</a:t>
            </a:r>
          </a:p>
          <a:p>
            <a:pPr marL="0" indent="0">
              <a:lnSpc>
                <a:spcPct val="90000"/>
              </a:lnSpc>
            </a:pPr>
            <a:r>
              <a:rPr lang="en-US" sz="1600" u="sng" dirty="0" smtClean="0">
                <a:cs typeface="Arial" charset="0"/>
              </a:rPr>
              <a:t>Impact of correlation</a:t>
            </a: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If  </a:t>
            </a:r>
            <a:r>
              <a:rPr lang="en-US" sz="1600" dirty="0" smtClean="0">
                <a:cs typeface="Arial" charset="0"/>
                <a:sym typeface="Symbol" pitchFamily="18" charset="2"/>
              </a:rPr>
              <a:t></a:t>
            </a:r>
            <a:r>
              <a:rPr lang="en-US" sz="1600" dirty="0" smtClean="0">
                <a:cs typeface="Arial" charset="0"/>
              </a:rPr>
              <a:t> = 0, defaults are independent</a:t>
            </a:r>
          </a:p>
          <a:p>
            <a:pPr lvl="1">
              <a:lnSpc>
                <a:spcPct val="90000"/>
              </a:lnSpc>
            </a:pPr>
            <a:r>
              <a:rPr lang="en-US" dirty="0" err="1" smtClean="0">
                <a:cs typeface="Arial" charset="0"/>
              </a:rPr>
              <a:t>prob</a:t>
            </a:r>
            <a:r>
              <a:rPr lang="en-US" dirty="0" smtClean="0">
                <a:cs typeface="Arial" charset="0"/>
              </a:rPr>
              <a:t>(loss to equity tranche) = </a:t>
            </a:r>
          </a:p>
          <a:p>
            <a:pPr marL="914400" lvl="2" indent="0">
              <a:lnSpc>
                <a:spcPct val="90000"/>
              </a:lnSpc>
              <a:buNone/>
            </a:pPr>
            <a:r>
              <a:rPr lang="en-US" dirty="0" smtClean="0">
                <a:cs typeface="Arial" charset="0"/>
              </a:rPr>
              <a:t>p(A) + p(B) - p(A and B) = 19%.</a:t>
            </a:r>
          </a:p>
          <a:p>
            <a:pPr lvl="1">
              <a:lnSpc>
                <a:spcPct val="90000"/>
              </a:lnSpc>
            </a:pPr>
            <a:r>
              <a:rPr lang="en-US" dirty="0" err="1" smtClean="0">
                <a:cs typeface="Arial" charset="0"/>
              </a:rPr>
              <a:t>prob</a:t>
            </a:r>
            <a:r>
              <a:rPr lang="en-US" dirty="0" smtClean="0">
                <a:cs typeface="Arial" charset="0"/>
              </a:rPr>
              <a:t>(loss to senior tranche) = p(A) </a:t>
            </a:r>
            <a:r>
              <a:rPr lang="en-US" dirty="0" smtClean="0">
                <a:cs typeface="Arial" charset="0"/>
                <a:sym typeface="Symbol" pitchFamily="18" charset="2"/>
              </a:rPr>
              <a:t></a:t>
            </a:r>
            <a:r>
              <a:rPr lang="en-US" dirty="0" smtClean="0">
                <a:cs typeface="Arial" charset="0"/>
              </a:rPr>
              <a:t> p(B) = 1%.</a:t>
            </a:r>
          </a:p>
          <a:p>
            <a:pPr marL="0" indent="0">
              <a:lnSpc>
                <a:spcPct val="90000"/>
              </a:lnSpc>
            </a:pPr>
            <a:endParaRPr lang="en-US" sz="1600" dirty="0" smtClean="0">
              <a:cs typeface="Arial" charset="0"/>
            </a:endParaRPr>
          </a:p>
          <a:p>
            <a:pPr marL="0" indent="0">
              <a:lnSpc>
                <a:spcPct val="90000"/>
              </a:lnSpc>
            </a:pPr>
            <a:endParaRPr lang="en-US" sz="1600" dirty="0" smtClean="0">
              <a:cs typeface="Arial" charset="0"/>
            </a:endParaRPr>
          </a:p>
          <a:p>
            <a:pPr marL="0" indent="0">
              <a:lnSpc>
                <a:spcPct val="90000"/>
              </a:lnSpc>
            </a:pPr>
            <a:endParaRPr lang="en-US" sz="1600" dirty="0" smtClean="0">
              <a:cs typeface="Arial" charset="0"/>
            </a:endParaRPr>
          </a:p>
          <a:p>
            <a:pPr marL="0" indent="0">
              <a:lnSpc>
                <a:spcPct val="90000"/>
              </a:lnSpc>
            </a:pPr>
            <a:r>
              <a:rPr lang="en-US" sz="1600" dirty="0" smtClean="0">
                <a:cs typeface="Arial" charset="0"/>
              </a:rPr>
              <a:t>If  </a:t>
            </a:r>
            <a:r>
              <a:rPr lang="en-US" sz="1600" dirty="0" smtClean="0">
                <a:cs typeface="Arial" charset="0"/>
                <a:sym typeface="Symbol" pitchFamily="18" charset="2"/>
              </a:rPr>
              <a:t></a:t>
            </a:r>
            <a:r>
              <a:rPr lang="en-US" sz="1600" dirty="0" smtClean="0">
                <a:cs typeface="Arial" charset="0"/>
              </a:rPr>
              <a:t> </a:t>
            </a:r>
            <a:r>
              <a:rPr lang="en-US" sz="1600" dirty="0" smtClean="0">
                <a:cs typeface="Arial" charset="0"/>
                <a:sym typeface="Symbol" panose="05050102010706020507" pitchFamily="18" charset="2"/>
              </a:rPr>
              <a:t></a:t>
            </a:r>
            <a:r>
              <a:rPr lang="en-US" sz="1600" dirty="0" smtClean="0">
                <a:cs typeface="Arial" charset="0"/>
              </a:rPr>
              <a:t> 1.0, defaults for both A and B occur together</a:t>
            </a:r>
          </a:p>
          <a:p>
            <a:pPr lvl="1">
              <a:lnSpc>
                <a:spcPct val="90000"/>
              </a:lnSpc>
            </a:pPr>
            <a:r>
              <a:rPr lang="en-US" dirty="0" err="1" smtClean="0">
                <a:cs typeface="Arial" charset="0"/>
              </a:rPr>
              <a:t>prob</a:t>
            </a:r>
            <a:r>
              <a:rPr lang="en-US" dirty="0" smtClean="0">
                <a:cs typeface="Arial" charset="0"/>
              </a:rPr>
              <a:t>(loss to equity tranche) = p(A) = p(B) = 10%.</a:t>
            </a:r>
          </a:p>
          <a:p>
            <a:pPr lvl="1">
              <a:lnSpc>
                <a:spcPct val="90000"/>
              </a:lnSpc>
            </a:pPr>
            <a:r>
              <a:rPr lang="en-US" dirty="0" err="1" smtClean="0">
                <a:cs typeface="Arial" charset="0"/>
              </a:rPr>
              <a:t>prob</a:t>
            </a:r>
            <a:r>
              <a:rPr lang="en-US" dirty="0" smtClean="0">
                <a:cs typeface="Arial" charset="0"/>
              </a:rPr>
              <a:t>(loss to senior tranche) = p(A) = p(B) = 10%.</a:t>
            </a:r>
            <a:endParaRPr lang="en-US" sz="1400" b="1" dirty="0" smtClean="0">
              <a:cs typeface="Arial" charset="0"/>
            </a:endParaRPr>
          </a:p>
          <a:p>
            <a:pPr marL="0" indent="0">
              <a:lnSpc>
                <a:spcPct val="90000"/>
              </a:lnSpc>
            </a:pPr>
            <a:endParaRPr lang="en-US" sz="1600" b="1" dirty="0" smtClean="0">
              <a:cs typeface="Arial" charset="0"/>
            </a:endParaRPr>
          </a:p>
          <a:p>
            <a:pPr marL="0" indent="0">
              <a:lnSpc>
                <a:spcPct val="90000"/>
              </a:lnSpc>
            </a:pPr>
            <a:endParaRPr lang="en-US" dirty="0" smtClean="0">
              <a:cs typeface="Arial" charset="0"/>
            </a:endParaRPr>
          </a:p>
          <a:p>
            <a:pPr marL="0" indent="0">
              <a:lnSpc>
                <a:spcPct val="90000"/>
              </a:lnSpc>
            </a:pPr>
            <a:r>
              <a:rPr lang="en-US" dirty="0" smtClean="0">
                <a:cs typeface="Arial" charset="0"/>
              </a:rPr>
              <a:t>The basic result:  Higher default correlation increases </a:t>
            </a:r>
          </a:p>
          <a:p>
            <a:pPr marL="0" indent="0">
              <a:lnSpc>
                <a:spcPct val="90000"/>
              </a:lnSpc>
            </a:pPr>
            <a:r>
              <a:rPr lang="en-US" dirty="0" smtClean="0">
                <a:cs typeface="Arial" charset="0"/>
              </a:rPr>
              <a:t>the value of the equity tranche and reduces the value </a:t>
            </a:r>
          </a:p>
          <a:p>
            <a:pPr marL="0" indent="0">
              <a:lnSpc>
                <a:spcPct val="90000"/>
              </a:lnSpc>
            </a:pPr>
            <a:r>
              <a:rPr lang="en-US" dirty="0" smtClean="0">
                <a:cs typeface="Arial" charset="0"/>
              </a:rPr>
              <a:t>of the senior tranche.</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
        <p:nvSpPr>
          <p:cNvPr id="2" name="Oval 1"/>
          <p:cNvSpPr/>
          <p:nvPr/>
        </p:nvSpPr>
        <p:spPr bwMode="auto">
          <a:xfrm>
            <a:off x="6131860" y="1690744"/>
            <a:ext cx="1333948" cy="1333948"/>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7124252" y="1690744"/>
            <a:ext cx="1333948" cy="1333948"/>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 name="TextBox 2"/>
          <p:cNvSpPr txBox="1"/>
          <p:nvPr/>
        </p:nvSpPr>
        <p:spPr>
          <a:xfrm>
            <a:off x="6292124" y="1751854"/>
            <a:ext cx="934871" cy="461665"/>
          </a:xfrm>
          <a:prstGeom prst="rect">
            <a:avLst/>
          </a:prstGeom>
          <a:noFill/>
        </p:spPr>
        <p:txBody>
          <a:bodyPr wrap="none" rtlCol="0">
            <a:spAutoFit/>
          </a:bodyPr>
          <a:lstStyle/>
          <a:p>
            <a:r>
              <a:rPr lang="en-US" sz="1200" dirty="0" smtClean="0"/>
              <a:t>A: bonds</a:t>
            </a:r>
          </a:p>
          <a:p>
            <a:r>
              <a:rPr lang="en-US" sz="1200" dirty="0" smtClean="0"/>
              <a:t>10% default</a:t>
            </a:r>
            <a:endParaRPr lang="en-US" sz="1200" dirty="0"/>
          </a:p>
        </p:txBody>
      </p:sp>
      <p:sp>
        <p:nvSpPr>
          <p:cNvPr id="9" name="TextBox 8"/>
          <p:cNvSpPr txBox="1"/>
          <p:nvPr/>
        </p:nvSpPr>
        <p:spPr>
          <a:xfrm>
            <a:off x="7310373" y="1764405"/>
            <a:ext cx="962123" cy="461665"/>
          </a:xfrm>
          <a:prstGeom prst="rect">
            <a:avLst/>
          </a:prstGeom>
          <a:noFill/>
        </p:spPr>
        <p:txBody>
          <a:bodyPr wrap="none" rtlCol="0">
            <a:spAutoFit/>
          </a:bodyPr>
          <a:lstStyle/>
          <a:p>
            <a:r>
              <a:rPr lang="en-US" sz="1200" dirty="0" smtClean="0"/>
              <a:t>B bonds</a:t>
            </a:r>
          </a:p>
          <a:p>
            <a:r>
              <a:rPr lang="en-US" sz="1200" dirty="0" smtClean="0"/>
              <a:t>10% default</a:t>
            </a:r>
            <a:endParaRPr lang="en-US" sz="1200" dirty="0"/>
          </a:p>
        </p:txBody>
      </p:sp>
      <p:sp>
        <p:nvSpPr>
          <p:cNvPr id="4" name="TextBox 3"/>
          <p:cNvSpPr txBox="1"/>
          <p:nvPr/>
        </p:nvSpPr>
        <p:spPr>
          <a:xfrm>
            <a:off x="5421854" y="3085802"/>
            <a:ext cx="1314784" cy="600164"/>
          </a:xfrm>
          <a:prstGeom prst="rect">
            <a:avLst/>
          </a:prstGeom>
          <a:noFill/>
        </p:spPr>
        <p:txBody>
          <a:bodyPr wrap="none" rtlCol="0">
            <a:spAutoFit/>
          </a:bodyPr>
          <a:lstStyle/>
          <a:p>
            <a:r>
              <a:rPr lang="en-US" sz="1100" dirty="0" smtClean="0"/>
              <a:t>9% </a:t>
            </a:r>
            <a:r>
              <a:rPr lang="en-US" sz="1100" dirty="0" err="1" smtClean="0"/>
              <a:t>prob</a:t>
            </a:r>
            <a:r>
              <a:rPr lang="en-US" sz="1100" dirty="0" smtClean="0"/>
              <a:t> A bonds </a:t>
            </a:r>
          </a:p>
          <a:p>
            <a:r>
              <a:rPr lang="en-US" sz="1100" dirty="0" smtClean="0"/>
              <a:t>default and B bonds</a:t>
            </a:r>
          </a:p>
          <a:p>
            <a:r>
              <a:rPr lang="en-US" sz="1100" dirty="0" smtClean="0"/>
              <a:t>don't</a:t>
            </a:r>
            <a:endParaRPr lang="en-US" sz="1100" dirty="0"/>
          </a:p>
        </p:txBody>
      </p:sp>
      <p:sp>
        <p:nvSpPr>
          <p:cNvPr id="11" name="TextBox 10"/>
          <p:cNvSpPr txBox="1"/>
          <p:nvPr/>
        </p:nvSpPr>
        <p:spPr>
          <a:xfrm>
            <a:off x="7629115" y="3061613"/>
            <a:ext cx="1322798" cy="600164"/>
          </a:xfrm>
          <a:prstGeom prst="rect">
            <a:avLst/>
          </a:prstGeom>
          <a:noFill/>
        </p:spPr>
        <p:txBody>
          <a:bodyPr wrap="none" rtlCol="0">
            <a:spAutoFit/>
          </a:bodyPr>
          <a:lstStyle/>
          <a:p>
            <a:r>
              <a:rPr lang="en-US" sz="1100" dirty="0"/>
              <a:t>9% </a:t>
            </a:r>
            <a:r>
              <a:rPr lang="en-US" sz="1100" dirty="0" err="1"/>
              <a:t>prob</a:t>
            </a:r>
            <a:r>
              <a:rPr lang="en-US" sz="1100" dirty="0"/>
              <a:t> </a:t>
            </a:r>
            <a:r>
              <a:rPr lang="en-US" sz="1100" dirty="0" smtClean="0"/>
              <a:t>B </a:t>
            </a:r>
            <a:r>
              <a:rPr lang="en-US" sz="1100" dirty="0"/>
              <a:t>bonds </a:t>
            </a:r>
          </a:p>
          <a:p>
            <a:r>
              <a:rPr lang="en-US" sz="1100" dirty="0"/>
              <a:t>default and </a:t>
            </a:r>
            <a:r>
              <a:rPr lang="en-US" sz="1100" dirty="0" smtClean="0"/>
              <a:t>A </a:t>
            </a:r>
            <a:r>
              <a:rPr lang="en-US" sz="1100" dirty="0"/>
              <a:t>bonds</a:t>
            </a:r>
          </a:p>
          <a:p>
            <a:r>
              <a:rPr lang="en-US" sz="1100" dirty="0"/>
              <a:t>don't</a:t>
            </a:r>
          </a:p>
        </p:txBody>
      </p:sp>
      <p:sp>
        <p:nvSpPr>
          <p:cNvPr id="12" name="TextBox 11"/>
          <p:cNvSpPr txBox="1"/>
          <p:nvPr/>
        </p:nvSpPr>
        <p:spPr>
          <a:xfrm>
            <a:off x="6428145" y="3529421"/>
            <a:ext cx="1083951" cy="600164"/>
          </a:xfrm>
          <a:prstGeom prst="rect">
            <a:avLst/>
          </a:prstGeom>
          <a:noFill/>
        </p:spPr>
        <p:txBody>
          <a:bodyPr wrap="none" rtlCol="0">
            <a:spAutoFit/>
          </a:bodyPr>
          <a:lstStyle/>
          <a:p>
            <a:r>
              <a:rPr lang="en-US" sz="1100" dirty="0" smtClean="0"/>
              <a:t>1% chance both</a:t>
            </a:r>
          </a:p>
          <a:p>
            <a:r>
              <a:rPr lang="en-US" sz="1100" dirty="0" smtClean="0"/>
              <a:t>A and B bonds </a:t>
            </a:r>
          </a:p>
          <a:p>
            <a:r>
              <a:rPr lang="en-US" sz="1100" dirty="0" smtClean="0"/>
              <a:t>default</a:t>
            </a:r>
            <a:endParaRPr lang="en-US" sz="1100" dirty="0"/>
          </a:p>
        </p:txBody>
      </p:sp>
      <p:cxnSp>
        <p:nvCxnSpPr>
          <p:cNvPr id="8" name="Straight Arrow Connector 7"/>
          <p:cNvCxnSpPr/>
          <p:nvPr/>
        </p:nvCxnSpPr>
        <p:spPr bwMode="auto">
          <a:xfrm flipV="1">
            <a:off x="6022339" y="2592593"/>
            <a:ext cx="600485" cy="43209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H="1" flipV="1">
            <a:off x="7813074" y="2592593"/>
            <a:ext cx="341596" cy="48507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6820722" y="2467370"/>
            <a:ext cx="484821" cy="103680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9" name="Oval 18"/>
          <p:cNvSpPr/>
          <p:nvPr/>
        </p:nvSpPr>
        <p:spPr bwMode="auto">
          <a:xfrm>
            <a:off x="6617820" y="4290590"/>
            <a:ext cx="1333948" cy="1333948"/>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0" name="Oval 19"/>
          <p:cNvSpPr/>
          <p:nvPr/>
        </p:nvSpPr>
        <p:spPr bwMode="auto">
          <a:xfrm>
            <a:off x="6684015" y="4300956"/>
            <a:ext cx="1333948" cy="1333948"/>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1" name="TextBox 20"/>
          <p:cNvSpPr txBox="1"/>
          <p:nvPr/>
        </p:nvSpPr>
        <p:spPr>
          <a:xfrm>
            <a:off x="5295022" y="4536311"/>
            <a:ext cx="1322798" cy="646331"/>
          </a:xfrm>
          <a:prstGeom prst="rect">
            <a:avLst/>
          </a:prstGeom>
          <a:noFill/>
        </p:spPr>
        <p:txBody>
          <a:bodyPr wrap="none" rtlCol="0">
            <a:spAutoFit/>
          </a:bodyPr>
          <a:lstStyle/>
          <a:p>
            <a:r>
              <a:rPr lang="en-US" sz="1200" dirty="0" smtClean="0"/>
              <a:t>A&amp;B bonds</a:t>
            </a:r>
          </a:p>
          <a:p>
            <a:r>
              <a:rPr lang="en-US" sz="1200" dirty="0" smtClean="0"/>
              <a:t>10% default with</a:t>
            </a:r>
          </a:p>
          <a:p>
            <a:r>
              <a:rPr lang="en-US" sz="1200" dirty="0" smtClean="0"/>
              <a:t>perfect correlation</a:t>
            </a:r>
            <a:endParaRPr lang="en-US" sz="1200" dirty="0"/>
          </a:p>
        </p:txBody>
      </p:sp>
      <p:sp>
        <p:nvSpPr>
          <p:cNvPr id="24" name="TextBox 23"/>
          <p:cNvSpPr txBox="1"/>
          <p:nvPr/>
        </p:nvSpPr>
        <p:spPr>
          <a:xfrm>
            <a:off x="7211303" y="5728906"/>
            <a:ext cx="1281120" cy="430887"/>
          </a:xfrm>
          <a:prstGeom prst="rect">
            <a:avLst/>
          </a:prstGeom>
          <a:noFill/>
        </p:spPr>
        <p:txBody>
          <a:bodyPr wrap="none" rtlCol="0">
            <a:spAutoFit/>
          </a:bodyPr>
          <a:lstStyle/>
          <a:p>
            <a:r>
              <a:rPr lang="en-US" sz="1100" dirty="0" smtClean="0"/>
              <a:t>10% chance A and </a:t>
            </a:r>
          </a:p>
          <a:p>
            <a:r>
              <a:rPr lang="en-US" sz="1100" dirty="0" smtClean="0"/>
              <a:t>B bonds all default</a:t>
            </a:r>
            <a:endParaRPr lang="en-US" sz="1100" dirty="0"/>
          </a:p>
        </p:txBody>
      </p:sp>
      <p:cxnSp>
        <p:nvCxnSpPr>
          <p:cNvPr id="27" name="Straight Arrow Connector 26"/>
          <p:cNvCxnSpPr/>
          <p:nvPr/>
        </p:nvCxnSpPr>
        <p:spPr bwMode="auto">
          <a:xfrm flipH="1" flipV="1">
            <a:off x="7387924" y="5056094"/>
            <a:ext cx="400613" cy="64106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0" name="TextBox 29"/>
          <p:cNvSpPr txBox="1"/>
          <p:nvPr/>
        </p:nvSpPr>
        <p:spPr>
          <a:xfrm>
            <a:off x="4876266" y="1634708"/>
            <a:ext cx="1247457" cy="646331"/>
          </a:xfrm>
          <a:prstGeom prst="rect">
            <a:avLst/>
          </a:prstGeom>
          <a:noFill/>
        </p:spPr>
        <p:txBody>
          <a:bodyPr wrap="none" rtlCol="0">
            <a:spAutoFit/>
          </a:bodyPr>
          <a:lstStyle/>
          <a:p>
            <a:r>
              <a:rPr lang="en-US" sz="1200" dirty="0" smtClean="0"/>
              <a:t>A&amp;B bonds</a:t>
            </a:r>
          </a:p>
          <a:p>
            <a:r>
              <a:rPr lang="en-US" sz="1200" dirty="0" smtClean="0"/>
              <a:t>10% default with</a:t>
            </a:r>
          </a:p>
          <a:p>
            <a:r>
              <a:rPr lang="en-US" sz="1200" dirty="0" smtClean="0"/>
              <a:t>zero correlation</a:t>
            </a:r>
            <a:endParaRPr lang="en-US" sz="1200" dirty="0"/>
          </a:p>
        </p:txBody>
      </p:sp>
    </p:spTree>
    <p:extLst>
      <p:ext uri="{BB962C8B-B14F-4D97-AF65-F5344CB8AC3E}">
        <p14:creationId xmlns:p14="http://schemas.microsoft.com/office/powerpoint/2010/main" val="2838193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179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01795">
                                            <p:txEl>
                                              <p:pRg st="5" end="5"/>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01795">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01795">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80179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499"/>
                                          </p:stCondLst>
                                        </p:cTn>
                                        <p:tgtEl>
                                          <p:spTgt spid="801795">
                                            <p:txEl>
                                              <p:pRg st="12" end="12"/>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499"/>
                                          </p:stCondLst>
                                        </p:cTn>
                                        <p:tgtEl>
                                          <p:spTgt spid="801795">
                                            <p:txEl>
                                              <p:pRg st="13" end="13"/>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499"/>
                                          </p:stCondLst>
                                        </p:cTn>
                                        <p:tgtEl>
                                          <p:spTgt spid="801795">
                                            <p:txEl>
                                              <p:pRg st="16" end="16"/>
                                            </p:txEl>
                                          </p:spTgt>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499"/>
                                          </p:stCondLst>
                                        </p:cTn>
                                        <p:tgtEl>
                                          <p:spTgt spid="801795">
                                            <p:txEl>
                                              <p:pRg st="17" end="17"/>
                                            </p:txEl>
                                          </p:spTgt>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499"/>
                                          </p:stCondLst>
                                        </p:cTn>
                                        <p:tgtEl>
                                          <p:spTgt spid="80179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795" grpId="0" uiExpand="1" build="p" bldLvl="2" autoUpdateAnimBg="0"/>
      <p:bldP spid="2" grpId="0" animBg="1"/>
      <p:bldP spid="7" grpId="0" animBg="1"/>
      <p:bldP spid="3" grpId="0"/>
      <p:bldP spid="9" grpId="0"/>
      <p:bldP spid="4" grpId="0"/>
      <p:bldP spid="11" grpId="0"/>
      <p:bldP spid="12" grpId="0"/>
      <p:bldP spid="19" grpId="0" animBg="1"/>
      <p:bldP spid="20" grpId="0" animBg="1"/>
      <p:bldP spid="21" grpId="0"/>
      <p:bldP spid="24" grpId="0"/>
      <p:bldP spid="30" grpId="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697EC1C-27AF-4EDA-A522-2AA158FE25C3}" type="slidenum">
              <a:rPr lang="en-US" sz="900"/>
              <a:pPr/>
              <a:t>80</a:t>
            </a:fld>
            <a:endParaRPr lang="en-US" sz="900"/>
          </a:p>
        </p:txBody>
      </p:sp>
      <p:sp>
        <p:nvSpPr>
          <p:cNvPr id="98308" name="Rectangle 2"/>
          <p:cNvSpPr>
            <a:spLocks noGrp="1" noChangeArrowheads="1"/>
          </p:cNvSpPr>
          <p:nvPr>
            <p:ph type="title"/>
          </p:nvPr>
        </p:nvSpPr>
        <p:spPr/>
        <p:txBody>
          <a:bodyPr/>
          <a:lstStyle/>
          <a:p>
            <a:r>
              <a:rPr lang="en-US" smtClean="0"/>
              <a:t>Credit Risk: Default as an Option and Credit Derivatives</a:t>
            </a:r>
          </a:p>
        </p:txBody>
      </p:sp>
      <p:sp>
        <p:nvSpPr>
          <p:cNvPr id="802819" name="Rectangle 3"/>
          <p:cNvSpPr>
            <a:spLocks noGrp="1" noChangeArrowheads="1"/>
          </p:cNvSpPr>
          <p:nvPr>
            <p:ph type="body" idx="1"/>
          </p:nvPr>
        </p:nvSpPr>
        <p:spPr>
          <a:xfrm>
            <a:off x="546009" y="749300"/>
            <a:ext cx="7999355" cy="5727700"/>
          </a:xfrm>
        </p:spPr>
        <p:txBody>
          <a:bodyPr/>
          <a:lstStyle/>
          <a:p>
            <a:pPr marL="0" indent="0" algn="ctr"/>
            <a:r>
              <a:rPr lang="en-US" u="sng" dirty="0" smtClean="0">
                <a:cs typeface="Arial" charset="0"/>
              </a:rPr>
              <a:t>Other Credit Derivatives</a:t>
            </a:r>
          </a:p>
          <a:p>
            <a:pPr marL="0" indent="0"/>
            <a:r>
              <a:rPr lang="en-US" u="sng" dirty="0" smtClean="0">
                <a:cs typeface="Arial" charset="0"/>
              </a:rPr>
              <a:t>First-to-default, nth-to-default basket credit default swap:</a:t>
            </a:r>
          </a:p>
          <a:p>
            <a:pPr lvl="1"/>
            <a:r>
              <a:rPr lang="en-US" dirty="0" smtClean="0">
                <a:cs typeface="Arial" charset="0"/>
              </a:rPr>
              <a:t>The option payoff is based on default experience of a portfolio of reference entities (risky issuers).  Like a single-name CDS, it pays off when there is a default, but only after there have been n-1 previous defaults in the group (n may be 1, making the first default trigger the payoff).</a:t>
            </a:r>
          </a:p>
          <a:p>
            <a:pPr marL="0" indent="0"/>
            <a:endParaRPr lang="en-US" sz="1100" b="1" u="sng" dirty="0" smtClean="0">
              <a:cs typeface="Arial" charset="0"/>
            </a:endParaRPr>
          </a:p>
          <a:p>
            <a:pPr marL="0" indent="0"/>
            <a:r>
              <a:rPr lang="en-US" u="sng" dirty="0" smtClean="0">
                <a:cs typeface="Arial" charset="0"/>
              </a:rPr>
              <a:t>Total return swap:</a:t>
            </a:r>
          </a:p>
          <a:p>
            <a:pPr lvl="1"/>
            <a:r>
              <a:rPr lang="en-US" dirty="0" smtClean="0">
                <a:cs typeface="Arial" charset="0"/>
              </a:rPr>
              <a:t>Counterparty A commits to pay Counterparty B the total return on some asset (in this case, a risky bond, or portfolio of risky bonds), including the loss of principal in case of a default</a:t>
            </a:r>
          </a:p>
          <a:p>
            <a:pPr lvl="1"/>
            <a:r>
              <a:rPr lang="en-US" dirty="0" smtClean="0">
                <a:cs typeface="Arial" charset="0"/>
              </a:rPr>
              <a:t>B commits to pay A the total return on some default-free security (e.g., 10-year Treasuries)</a:t>
            </a:r>
          </a:p>
          <a:p>
            <a:pPr lvl="1"/>
            <a:endParaRPr lang="en-US" sz="1050" b="1" u="sng" dirty="0" smtClean="0">
              <a:cs typeface="Arial" charset="0"/>
            </a:endParaRPr>
          </a:p>
          <a:p>
            <a:pPr marL="0" indent="0"/>
            <a:r>
              <a:rPr lang="en-US" u="sng" dirty="0" smtClean="0">
                <a:cs typeface="Arial" charset="0"/>
              </a:rPr>
              <a:t>CDO-squared, CDO-cubed (nearly extinct)</a:t>
            </a:r>
            <a:r>
              <a:rPr lang="en-US" dirty="0" smtClean="0">
                <a:cs typeface="Arial" charset="0"/>
              </a:rPr>
              <a:t>: </a:t>
            </a:r>
          </a:p>
          <a:p>
            <a:pPr lvl="1"/>
            <a:r>
              <a:rPr lang="en-US" dirty="0" smtClean="0">
                <a:cs typeface="Arial" charset="0"/>
              </a:rPr>
              <a:t>A Collateralized Debt Obligation for which the underlying pool that is being tranched is made up of tranches </a:t>
            </a:r>
            <a:r>
              <a:rPr lang="en-US" dirty="0">
                <a:cs typeface="Arial" charset="0"/>
              </a:rPr>
              <a:t>from other </a:t>
            </a:r>
            <a:r>
              <a:rPr lang="en-US" dirty="0" smtClean="0">
                <a:cs typeface="Arial" charset="0"/>
              </a:rPr>
              <a:t>CDOs.  For example, a CDO-squared could be based on a pool of the 3-7 mezzanine tranches of CDOs.  The use of the term has evolved over time, so that "CDO" is now often used for the CDO-squared structure, while a CDO of whole loans, not tranches, is called an ABS (asset backed security).  The 2008 crisis showed that CDO-squared and cubed structures don't work.</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233887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281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28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281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2819">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0281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02819">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028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19" grpId="0" build="p" bldLvl="2"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1E37860A-5F78-41A9-9F36-811D25039929}" type="slidenum">
              <a:rPr lang="en-US" sz="900"/>
              <a:pPr/>
              <a:t>81</a:t>
            </a:fld>
            <a:endParaRPr lang="en-US" sz="900"/>
          </a:p>
        </p:txBody>
      </p:sp>
      <p:sp>
        <p:nvSpPr>
          <p:cNvPr id="99332" name="Rectangle 2"/>
          <p:cNvSpPr>
            <a:spLocks noGrp="1" noChangeArrowheads="1"/>
          </p:cNvSpPr>
          <p:nvPr>
            <p:ph type="title"/>
          </p:nvPr>
        </p:nvSpPr>
        <p:spPr/>
        <p:txBody>
          <a:bodyPr/>
          <a:lstStyle/>
          <a:p>
            <a:r>
              <a:rPr lang="en-US" smtClean="0"/>
              <a:t>Credit Risk: Default as an Option and Credit Derivatives</a:t>
            </a:r>
          </a:p>
        </p:txBody>
      </p:sp>
      <p:sp>
        <p:nvSpPr>
          <p:cNvPr id="777219" name="Rectangle 3"/>
          <p:cNvSpPr>
            <a:spLocks noGrp="1" noChangeArrowheads="1"/>
          </p:cNvSpPr>
          <p:nvPr>
            <p:ph type="body" idx="1"/>
          </p:nvPr>
        </p:nvSpPr>
        <p:spPr>
          <a:xfrm>
            <a:off x="673925" y="866402"/>
            <a:ext cx="7772400" cy="5610597"/>
          </a:xfrm>
        </p:spPr>
        <p:txBody>
          <a:bodyPr/>
          <a:lstStyle/>
          <a:p>
            <a:pPr marL="0" indent="0" algn="ctr"/>
            <a:r>
              <a:rPr lang="en-US" u="sng" dirty="0" smtClean="0">
                <a:cs typeface="Arial" charset="0"/>
              </a:rPr>
              <a:t>Conclusions on Credit Risk and Credit Derivatives</a:t>
            </a:r>
            <a:endParaRPr lang="en-US" sz="1600" dirty="0" smtClean="0">
              <a:cs typeface="Arial" charset="0"/>
            </a:endParaRPr>
          </a:p>
          <a:p>
            <a:pPr marL="0" indent="0"/>
            <a:endParaRPr lang="en-US" sz="1100" dirty="0" smtClean="0"/>
          </a:p>
          <a:p>
            <a:pPr marL="0" indent="0"/>
            <a:r>
              <a:rPr lang="en-US" sz="1600" dirty="0" smtClean="0"/>
              <a:t>Default risk is important.  And interesting.</a:t>
            </a:r>
          </a:p>
          <a:p>
            <a:pPr marL="0" indent="0"/>
            <a:endParaRPr lang="en-US" sz="1600" dirty="0" smtClean="0"/>
          </a:p>
          <a:p>
            <a:pPr marL="0" indent="0"/>
            <a:r>
              <a:rPr lang="en-US" sz="1600" dirty="0" smtClean="0"/>
              <a:t>Credit derivatives are a major innovation for our financial system.</a:t>
            </a:r>
          </a:p>
          <a:p>
            <a:pPr marL="0" indent="0"/>
            <a:endParaRPr lang="en-US" sz="1600" dirty="0" smtClean="0"/>
          </a:p>
          <a:p>
            <a:pPr marL="0" indent="0"/>
            <a:r>
              <a:rPr lang="en-US" sz="1600" dirty="0" smtClean="0"/>
              <a:t>Implied default probabilities and correlations measure risk neutral values.  We are a long way from fully understanding them, or from extracting dependable information about true probabilities from them.</a:t>
            </a:r>
          </a:p>
          <a:p>
            <a:pPr marL="0" indent="0"/>
            <a:endParaRPr lang="en-US" sz="1600" dirty="0" smtClean="0"/>
          </a:p>
          <a:p>
            <a:pPr marL="0" indent="0"/>
            <a:r>
              <a:rPr lang="en-US" sz="1600" dirty="0" smtClean="0"/>
              <a:t>It is very hard to test our models of credit risk, because defaults are very rare events. The world provides us with data on them very slowly.  Fortunately!</a:t>
            </a:r>
          </a:p>
          <a:p>
            <a:pPr marL="0" indent="0"/>
            <a:endParaRPr lang="en-US" sz="1100" dirty="0" smtClean="0"/>
          </a:p>
          <a:p>
            <a:pPr marL="0" indent="0"/>
            <a:r>
              <a:rPr lang="en-US" sz="1600" dirty="0" smtClean="0"/>
              <a:t>We have had relatively little experience with how these instruments actually work when there are substantial numbers of defaults.  Early credit events with CDS led to significant revision of the contract terms.  The sub-prime mortgage crisis has led to changes in CDO structures.  </a:t>
            </a:r>
          </a:p>
          <a:p>
            <a:pPr marL="0" indent="0"/>
            <a:endParaRPr lang="en-US" sz="1000" dirty="0" smtClean="0"/>
          </a:p>
          <a:p>
            <a:pPr marL="0" indent="0"/>
            <a:r>
              <a:rPr lang="en-US" sz="1600" dirty="0" smtClean="0"/>
              <a:t>One major effect of the 2008 crisis has been that the securitization industry remains essentially dead, except for securities issued by the quasi-government agencies Fannie Mae and Freddie Mac.)</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1625863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721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7721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7721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7721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7721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7721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4D796AA-0E98-4259-ABE0-B10DFBB027BD}" type="slidenum">
              <a:rPr lang="en-US" sz="900"/>
              <a:pPr/>
              <a:t>82</a:t>
            </a:fld>
            <a:endParaRPr lang="en-US" sz="900"/>
          </a:p>
        </p:txBody>
      </p:sp>
      <p:sp>
        <p:nvSpPr>
          <p:cNvPr id="100356" name="Rectangle 2"/>
          <p:cNvSpPr>
            <a:spLocks noGrp="1" noChangeArrowheads="1"/>
          </p:cNvSpPr>
          <p:nvPr>
            <p:ph type="title"/>
          </p:nvPr>
        </p:nvSpPr>
        <p:spPr/>
        <p:txBody>
          <a:bodyPr/>
          <a:lstStyle/>
          <a:p>
            <a:r>
              <a:rPr lang="en-US" smtClean="0"/>
              <a:t>Exotic Options, Real Options, and Structured Products</a:t>
            </a:r>
          </a:p>
        </p:txBody>
      </p:sp>
      <p:sp>
        <p:nvSpPr>
          <p:cNvPr id="807939" name="Rectangle 3"/>
          <p:cNvSpPr>
            <a:spLocks noGrp="1" noChangeArrowheads="1"/>
          </p:cNvSpPr>
          <p:nvPr>
            <p:ph type="body" idx="1"/>
          </p:nvPr>
        </p:nvSpPr>
        <p:spPr>
          <a:xfrm>
            <a:off x="596900" y="977900"/>
            <a:ext cx="7950200" cy="5613400"/>
          </a:xfrm>
        </p:spPr>
        <p:txBody>
          <a:bodyPr/>
          <a:lstStyle/>
          <a:p>
            <a:pPr marL="0" indent="0"/>
            <a:r>
              <a:rPr lang="en-US" sz="1600" dirty="0" smtClean="0">
                <a:cs typeface="Arial" charset="0"/>
              </a:rPr>
              <a:t>In this final session, we look at options with more complex payoffs than the "plain vanilla" calls and puts we have considered so far.  Some of these are nothing more than packages of standard options, while others are quite different, presenting both new payoff patterns and also new valuation problems, some of which become quite intractable.</a:t>
            </a:r>
          </a:p>
          <a:p>
            <a:pPr marL="0" indent="0"/>
            <a:endParaRPr lang="en-US" sz="1600" dirty="0" smtClean="0">
              <a:cs typeface="Arial" charset="0"/>
            </a:endParaRPr>
          </a:p>
          <a:p>
            <a:pPr marL="0" indent="0"/>
            <a:r>
              <a:rPr lang="en-US" sz="1600" dirty="0" smtClean="0">
                <a:cs typeface="Arial" charset="0"/>
              </a:rPr>
              <a:t>We then consider two of the important "frontier" areas in applying derivatives concepts in the real world: Real Options and Structured Products.</a:t>
            </a:r>
          </a:p>
          <a:p>
            <a:pPr marL="0" indent="0"/>
            <a:endParaRPr lang="en-US" sz="1600" dirty="0" smtClean="0">
              <a:cs typeface="Arial" charset="0"/>
            </a:endParaRPr>
          </a:p>
          <a:p>
            <a:pPr marL="0" indent="0"/>
            <a:r>
              <a:rPr lang="en-US" sz="1600" dirty="0" smtClean="0">
                <a:cs typeface="Arial" charset="0"/>
              </a:rPr>
              <a:t>One direction in which option theory has been extended is to aid in real investment decisions.  Given enough assumptions, contingent claims theory can place a specific dollar value on the element of choice in an investment project, such as the ability to shut it down relatively cheaply if it is unsuccessful, or to expand its scale if it does better than anticipated.</a:t>
            </a:r>
          </a:p>
          <a:p>
            <a:pPr marL="0" indent="0"/>
            <a:endParaRPr lang="en-US" sz="1600" dirty="0" smtClean="0">
              <a:cs typeface="Arial" charset="0"/>
            </a:endParaRPr>
          </a:p>
          <a:p>
            <a:pPr marL="0" indent="0"/>
            <a:r>
              <a:rPr lang="en-US" sz="1600" dirty="0" smtClean="0">
                <a:cs typeface="Arial" charset="0"/>
              </a:rPr>
              <a:t>Another direction is toward the use of "financial engineering" to create tailor-made financial instruments designed for a specific purpose.  For more complicated structures, this may involve creating a "Special Purpose Vehicle," which is a separate financial entity set up to hold some kind of existing security and to issue various types of derivatives against it.  </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3875404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7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79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793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79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7939"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F6D325C-59A1-4260-8232-9839A7A23D16}" type="slidenum">
              <a:rPr lang="en-US" sz="900"/>
              <a:pPr/>
              <a:t>83</a:t>
            </a:fld>
            <a:endParaRPr lang="en-US" sz="900"/>
          </a:p>
        </p:txBody>
      </p:sp>
      <p:sp>
        <p:nvSpPr>
          <p:cNvPr id="104452" name="Rectangle 2"/>
          <p:cNvSpPr>
            <a:spLocks noGrp="1" noChangeArrowheads="1"/>
          </p:cNvSpPr>
          <p:nvPr>
            <p:ph type="title"/>
          </p:nvPr>
        </p:nvSpPr>
        <p:spPr/>
        <p:txBody>
          <a:bodyPr/>
          <a:lstStyle/>
          <a:p>
            <a:r>
              <a:rPr lang="en-US" smtClean="0"/>
              <a:t>Exotic Options, Real Options, and Structured Products</a:t>
            </a:r>
          </a:p>
        </p:txBody>
      </p:sp>
      <p:sp>
        <p:nvSpPr>
          <p:cNvPr id="809987" name="Rectangle 3"/>
          <p:cNvSpPr>
            <a:spLocks noGrp="1" noChangeArrowheads="1"/>
          </p:cNvSpPr>
          <p:nvPr>
            <p:ph type="body" idx="1"/>
          </p:nvPr>
        </p:nvSpPr>
        <p:spPr>
          <a:xfrm>
            <a:off x="685800" y="812800"/>
            <a:ext cx="7772400" cy="5511800"/>
          </a:xfrm>
        </p:spPr>
        <p:txBody>
          <a:bodyPr/>
          <a:lstStyle/>
          <a:p>
            <a:pPr marL="0" indent="0" algn="ctr"/>
            <a:r>
              <a:rPr lang="en-US" u="sng" smtClean="0">
                <a:cs typeface="Arial" charset="0"/>
              </a:rPr>
              <a:t>Exotic Options</a:t>
            </a:r>
          </a:p>
          <a:p>
            <a:pPr marL="0" indent="0"/>
            <a:r>
              <a:rPr lang="en-US" sz="1600" smtClean="0">
                <a:cs typeface="Arial" charset="0"/>
              </a:rPr>
              <a:t>There is an infinite range of possibilities in designing option payoffs.  This has led to a remarkable proliferation of "exotic" options.  Most serve a real need, despite appearing very strange to an outside observer, in some cases.</a:t>
            </a:r>
          </a:p>
          <a:p>
            <a:pPr marL="0" indent="0"/>
            <a:endParaRPr lang="en-US" sz="1000" smtClean="0">
              <a:cs typeface="Arial" charset="0"/>
            </a:endParaRPr>
          </a:p>
          <a:p>
            <a:pPr marL="0" indent="0"/>
            <a:r>
              <a:rPr lang="en-US" sz="1600" smtClean="0">
                <a:cs typeface="Arial" charset="0"/>
              </a:rPr>
              <a:t>We may distinguish four families of exotic options, based on the techniques needed to value them:</a:t>
            </a:r>
          </a:p>
          <a:p>
            <a:pPr marL="0" indent="0"/>
            <a:endParaRPr lang="en-US" sz="1000" smtClean="0">
              <a:cs typeface="Arial" charset="0"/>
            </a:endParaRPr>
          </a:p>
          <a:p>
            <a:pPr marL="0" indent="0"/>
            <a:r>
              <a:rPr lang="en-US" u="sng" smtClean="0">
                <a:cs typeface="Arial" charset="0"/>
              </a:rPr>
              <a:t>Path-independent exotics:</a:t>
            </a:r>
            <a:r>
              <a:rPr lang="en-US" smtClean="0">
                <a:cs typeface="Arial" charset="0"/>
              </a:rPr>
              <a:t>  </a:t>
            </a:r>
            <a:r>
              <a:rPr lang="en-US" sz="1600" smtClean="0">
                <a:cs typeface="Arial" charset="0"/>
              </a:rPr>
              <a:t>These can be valued easily using the standard methodology, such as the Binomial model.  Some have closed form valuation equations.</a:t>
            </a:r>
          </a:p>
          <a:p>
            <a:pPr marL="0" indent="0"/>
            <a:endParaRPr lang="en-US" sz="1200" smtClean="0">
              <a:cs typeface="Arial" charset="0"/>
            </a:endParaRPr>
          </a:p>
          <a:p>
            <a:pPr marL="0" indent="0"/>
            <a:r>
              <a:rPr lang="en-US" u="sng" smtClean="0">
                <a:cs typeface="Arial" charset="0"/>
              </a:rPr>
              <a:t>Path-dependent exotics with path-independent valuation:</a:t>
            </a:r>
            <a:r>
              <a:rPr lang="en-US" smtClean="0">
                <a:cs typeface="Arial" charset="0"/>
              </a:rPr>
              <a:t>  </a:t>
            </a:r>
            <a:r>
              <a:rPr lang="en-US" sz="1600" smtClean="0">
                <a:cs typeface="Arial" charset="0"/>
              </a:rPr>
              <a:t>Like American options, these securities have payoffs that depend on the path followed by the underlying asset, but they can still be priced with standard methods.</a:t>
            </a:r>
          </a:p>
          <a:p>
            <a:pPr marL="0" indent="0"/>
            <a:endParaRPr lang="en-US" sz="1200" smtClean="0">
              <a:cs typeface="Arial" charset="0"/>
            </a:endParaRPr>
          </a:p>
          <a:p>
            <a:pPr marL="0" indent="0"/>
            <a:r>
              <a:rPr lang="en-US" u="sng" smtClean="0">
                <a:cs typeface="Arial" charset="0"/>
              </a:rPr>
              <a:t>Path-dependent instruments without path-independent valuation:</a:t>
            </a:r>
            <a:r>
              <a:rPr lang="en-US" smtClean="0">
                <a:cs typeface="Arial" charset="0"/>
              </a:rPr>
              <a:t>  </a:t>
            </a:r>
            <a:r>
              <a:rPr lang="en-US" sz="1600" smtClean="0">
                <a:cs typeface="Arial" charset="0"/>
              </a:rPr>
              <a:t>For these, the path followed by the underlying determines the payoff in a way that requires different valuation techniques, such as Monte Carlo simulation.</a:t>
            </a:r>
          </a:p>
          <a:p>
            <a:pPr marL="0" indent="0"/>
            <a:endParaRPr lang="en-US" sz="1200" smtClean="0">
              <a:cs typeface="Arial" charset="0"/>
            </a:endParaRPr>
          </a:p>
          <a:p>
            <a:pPr marL="0" indent="0"/>
            <a:r>
              <a:rPr lang="en-US" u="sng" smtClean="0">
                <a:cs typeface="Arial" charset="0"/>
              </a:rPr>
              <a:t>Multivariate options:</a:t>
            </a:r>
            <a:r>
              <a:rPr lang="en-US" smtClean="0">
                <a:cs typeface="Arial" charset="0"/>
              </a:rPr>
              <a:t>  </a:t>
            </a:r>
            <a:r>
              <a:rPr lang="en-US" sz="1600" smtClean="0">
                <a:cs typeface="Arial" charset="0"/>
              </a:rPr>
              <a:t>The payoff is a function of more than one random variable.</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753140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998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998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9987">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9987">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09987">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099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987"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E574DD5-2E8F-49C6-99E1-5E97C11D968D}" type="slidenum">
              <a:rPr lang="en-US" sz="900"/>
              <a:pPr/>
              <a:t>84</a:t>
            </a:fld>
            <a:endParaRPr lang="en-US" sz="900"/>
          </a:p>
        </p:txBody>
      </p:sp>
      <p:sp>
        <p:nvSpPr>
          <p:cNvPr id="105476" name="Rectangle 2"/>
          <p:cNvSpPr>
            <a:spLocks noGrp="1" noChangeArrowheads="1"/>
          </p:cNvSpPr>
          <p:nvPr>
            <p:ph type="title"/>
          </p:nvPr>
        </p:nvSpPr>
        <p:spPr/>
        <p:txBody>
          <a:bodyPr/>
          <a:lstStyle/>
          <a:p>
            <a:r>
              <a:rPr lang="en-US" smtClean="0"/>
              <a:t>Exotic Options, Real Options, and Structured Products</a:t>
            </a:r>
          </a:p>
        </p:txBody>
      </p:sp>
      <p:sp>
        <p:nvSpPr>
          <p:cNvPr id="811011" name="Rectangle 3"/>
          <p:cNvSpPr>
            <a:spLocks noGrp="1" noChangeArrowheads="1"/>
          </p:cNvSpPr>
          <p:nvPr>
            <p:ph type="body" idx="1"/>
          </p:nvPr>
        </p:nvSpPr>
        <p:spPr/>
        <p:txBody>
          <a:bodyPr/>
          <a:lstStyle/>
          <a:p>
            <a:pPr marL="0" indent="0" algn="ctr"/>
            <a:r>
              <a:rPr lang="en-US" u="sng" dirty="0" smtClean="0">
                <a:cs typeface="Arial" charset="0"/>
              </a:rPr>
              <a:t>Path-Independent Exotic Options</a:t>
            </a:r>
          </a:p>
          <a:p>
            <a:pPr marL="0" indent="0"/>
            <a:r>
              <a:rPr lang="en-US" sz="1600" dirty="0" smtClean="0">
                <a:cs typeface="Times New Roman" pitchFamily="18" charset="0"/>
              </a:rPr>
              <a:t>The key characteristic is that they can be valued knowing only the current price of the underlying, not the price path up to this point in time.</a:t>
            </a:r>
          </a:p>
          <a:p>
            <a:pPr marL="0" indent="0"/>
            <a:endParaRPr lang="en-US" sz="800" dirty="0" smtClean="0">
              <a:cs typeface="Arial" charset="0"/>
            </a:endParaRPr>
          </a:p>
          <a:p>
            <a:pPr marL="0" indent="0" algn="ctr"/>
            <a:r>
              <a:rPr lang="en-US" u="sng" dirty="0" smtClean="0">
                <a:cs typeface="Arial" charset="0"/>
              </a:rPr>
              <a:t>Examples</a:t>
            </a:r>
            <a:endParaRPr lang="en-US" dirty="0" smtClean="0">
              <a:cs typeface="Arial" charset="0"/>
            </a:endParaRPr>
          </a:p>
          <a:p>
            <a:pPr marL="0" indent="0"/>
            <a:r>
              <a:rPr lang="en-US" u="sng" dirty="0" smtClean="0">
                <a:cs typeface="Times New Roman" pitchFamily="18" charset="0"/>
              </a:rPr>
              <a:t>Package:</a:t>
            </a:r>
            <a:r>
              <a:rPr lang="en-US" dirty="0" smtClean="0">
                <a:cs typeface="Times New Roman" pitchFamily="18" charset="0"/>
              </a:rPr>
              <a:t>  </a:t>
            </a:r>
            <a:r>
              <a:rPr lang="en-US" sz="1600" dirty="0" smtClean="0">
                <a:cs typeface="Times New Roman" pitchFamily="18" charset="0"/>
              </a:rPr>
              <a:t>Complex payoff structures created by packages of simple options include spreads, straddles, collars and range forward contracts.  Valuation is easy: just sum up the values of the component options.</a:t>
            </a:r>
          </a:p>
          <a:p>
            <a:pPr marL="0" indent="0"/>
            <a:endParaRPr lang="en-US" sz="1000" dirty="0" smtClean="0">
              <a:cs typeface="Times New Roman" pitchFamily="18" charset="0"/>
            </a:endParaRPr>
          </a:p>
          <a:p>
            <a:pPr marL="0" indent="0"/>
            <a:r>
              <a:rPr lang="en-US" u="sng" dirty="0" smtClean="0">
                <a:cs typeface="Times New Roman" pitchFamily="18" charset="0"/>
              </a:rPr>
              <a:t>Binary or Digital Option:</a:t>
            </a:r>
            <a:r>
              <a:rPr lang="en-US" dirty="0" smtClean="0">
                <a:cs typeface="Times New Roman" pitchFamily="18" charset="0"/>
              </a:rPr>
              <a:t>  </a:t>
            </a:r>
            <a:r>
              <a:rPr lang="en-US" sz="1600" dirty="0" smtClean="0">
                <a:cs typeface="Times New Roman" pitchFamily="18" charset="0"/>
              </a:rPr>
              <a:t>Pays off a fixed amount if the underlying price at expiration is above (call) or below (put) the option strike, no matter how far the option is in-the-money.  Valuation is easy with standard methods, but hedging is hard when the underlying is close to the option's strike price near expiration.</a:t>
            </a:r>
          </a:p>
          <a:p>
            <a:pPr marL="0" indent="0"/>
            <a:endParaRPr lang="en-US" sz="1600" dirty="0" smtClean="0">
              <a:cs typeface="Times New Roman" pitchFamily="18" charset="0"/>
            </a:endParaRPr>
          </a:p>
          <a:p>
            <a:pPr marL="0" indent="0"/>
            <a:r>
              <a:rPr lang="en-US" u="sng" dirty="0" smtClean="0">
                <a:cs typeface="Times New Roman" pitchFamily="18" charset="0"/>
              </a:rPr>
              <a:t>Compound Option:</a:t>
            </a:r>
            <a:r>
              <a:rPr lang="en-US" dirty="0" smtClean="0">
                <a:cs typeface="Times New Roman" pitchFamily="18" charset="0"/>
              </a:rPr>
              <a:t>  </a:t>
            </a:r>
            <a:r>
              <a:rPr lang="en-US" sz="1600" dirty="0" smtClean="0">
                <a:cs typeface="Times New Roman" pitchFamily="18" charset="0"/>
              </a:rPr>
              <a:t>An "option on an option," is the right to buy (call) or sell (put) an underlying </a:t>
            </a:r>
            <a:r>
              <a:rPr lang="en-US" sz="1600" u="sng" dirty="0" smtClean="0">
                <a:cs typeface="Times New Roman" pitchFamily="18" charset="0"/>
              </a:rPr>
              <a:t>option</a:t>
            </a:r>
            <a:r>
              <a:rPr lang="en-US" sz="1600" dirty="0" smtClean="0">
                <a:cs typeface="Times New Roman" pitchFamily="18" charset="0"/>
              </a:rPr>
              <a:t>.  This is a useful conceptual device for modeling certain kinds of compound contingencies, such as the value of an option on a stock in a firm subject to bankruptcy risk.  Valuation within the Black-Scholes framework is not hard with standard methods.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2179015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101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101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101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101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10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1" grpId="0" uiExpand="1"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10233443-33AD-4138-915A-1A4B08E57B1D}" type="slidenum">
              <a:rPr lang="en-US" sz="900"/>
              <a:pPr/>
              <a:t>85</a:t>
            </a:fld>
            <a:endParaRPr lang="en-US" sz="900"/>
          </a:p>
        </p:txBody>
      </p:sp>
      <p:sp>
        <p:nvSpPr>
          <p:cNvPr id="106500" name="Rectangle 2"/>
          <p:cNvSpPr>
            <a:spLocks noGrp="1" noChangeArrowheads="1"/>
          </p:cNvSpPr>
          <p:nvPr>
            <p:ph type="title"/>
          </p:nvPr>
        </p:nvSpPr>
        <p:spPr/>
        <p:txBody>
          <a:bodyPr/>
          <a:lstStyle/>
          <a:p>
            <a:r>
              <a:rPr lang="en-US" smtClean="0"/>
              <a:t>Exotic Options, Real Options, and Structured Products</a:t>
            </a:r>
          </a:p>
        </p:txBody>
      </p:sp>
      <p:sp>
        <p:nvSpPr>
          <p:cNvPr id="812035" name="Rectangle 3"/>
          <p:cNvSpPr>
            <a:spLocks noGrp="1" noChangeArrowheads="1"/>
          </p:cNvSpPr>
          <p:nvPr>
            <p:ph type="body" idx="1"/>
          </p:nvPr>
        </p:nvSpPr>
        <p:spPr>
          <a:xfrm>
            <a:off x="709550" y="731321"/>
            <a:ext cx="7772400" cy="5627089"/>
          </a:xfrm>
        </p:spPr>
        <p:txBody>
          <a:bodyPr/>
          <a:lstStyle/>
          <a:p>
            <a:pPr marL="0" indent="0" algn="ctr">
              <a:lnSpc>
                <a:spcPct val="90000"/>
              </a:lnSpc>
            </a:pPr>
            <a:r>
              <a:rPr lang="en-US" u="sng" dirty="0" smtClean="0">
                <a:cs typeface="Arial" charset="0"/>
              </a:rPr>
              <a:t>Path-Dependent Exotic Options with Path-Independent Valuation</a:t>
            </a:r>
          </a:p>
          <a:p>
            <a:pPr marL="0" indent="0">
              <a:lnSpc>
                <a:spcPct val="90000"/>
              </a:lnSpc>
            </a:pPr>
            <a:r>
              <a:rPr lang="en-US" sz="1600" dirty="0" smtClean="0">
                <a:cs typeface="Times New Roman" pitchFamily="18" charset="0"/>
              </a:rPr>
              <a:t>Some path-dependent contracts can still be valued with standard methods, if the value only depends on the paths the underlying asset price might follow in the future.  In other cases, like barrier options and lookbacks, a valuation equation exists because under risk-neutral valuation there is a closed-form expression for the expected value of the path statistic that determines the payoff (for example, there may be a formula for the expected value of the maximum price for the underlying over the option's lifetime). </a:t>
            </a:r>
          </a:p>
          <a:p>
            <a:pPr marL="0" indent="0">
              <a:lnSpc>
                <a:spcPct val="90000"/>
              </a:lnSpc>
            </a:pPr>
            <a:endParaRPr lang="en-US" sz="1000" dirty="0" smtClean="0">
              <a:cs typeface="Times New Roman" pitchFamily="18" charset="0"/>
            </a:endParaRPr>
          </a:p>
          <a:p>
            <a:pPr marL="0" indent="0">
              <a:lnSpc>
                <a:spcPct val="90000"/>
              </a:lnSpc>
            </a:pPr>
            <a:r>
              <a:rPr lang="en-US" u="sng" dirty="0" smtClean="0">
                <a:cs typeface="Times New Roman" pitchFamily="18" charset="0"/>
              </a:rPr>
              <a:t>American Options:</a:t>
            </a:r>
            <a:r>
              <a:rPr lang="en-US" sz="1600" dirty="0" smtClean="0">
                <a:cs typeface="Times New Roman" pitchFamily="18" charset="0"/>
              </a:rPr>
              <a:t>  An American option is exercised early the first time the price of the underlying asset reaches the early exercise boundary.  This makes the option path-dependent, but it can be valued using standard tools like the Binomial model.</a:t>
            </a:r>
          </a:p>
          <a:p>
            <a:pPr marL="0" indent="0">
              <a:lnSpc>
                <a:spcPct val="90000"/>
              </a:lnSpc>
            </a:pPr>
            <a:endParaRPr lang="en-US" sz="1000" dirty="0" smtClean="0">
              <a:cs typeface="Times New Roman" pitchFamily="18" charset="0"/>
            </a:endParaRPr>
          </a:p>
          <a:p>
            <a:pPr marL="0" indent="0">
              <a:lnSpc>
                <a:spcPct val="90000"/>
              </a:lnSpc>
            </a:pPr>
            <a:r>
              <a:rPr lang="en-US" u="sng" dirty="0" smtClean="0">
                <a:cs typeface="Times New Roman" pitchFamily="18" charset="0"/>
              </a:rPr>
              <a:t>Barrier ("Knock-in" and "Knock-out") Options:</a:t>
            </a:r>
            <a:r>
              <a:rPr lang="en-US" sz="1600" dirty="0" smtClean="0">
                <a:cs typeface="Times New Roman" pitchFamily="18" charset="0"/>
              </a:rPr>
              <a:t>  The payoff depends on whether the price of the underlying hits a specified barrier level at some point during its lifetime.  "In" options, such as a "down and in call," must reach the barrier to become activated.  If the asset price does hit the barrier (called the "in strike"), the payoff at maturity will be the same as a European option; otherwise the option expires worthless regardless of the asset price at expiration. "Out" options must </a:t>
            </a:r>
            <a:r>
              <a:rPr lang="en-US" sz="1600" u="sng" dirty="0" smtClean="0">
                <a:cs typeface="Times New Roman" pitchFamily="18" charset="0"/>
              </a:rPr>
              <a:t>not</a:t>
            </a:r>
            <a:r>
              <a:rPr lang="en-US" sz="1600" dirty="0" smtClean="0">
                <a:cs typeface="Times New Roman" pitchFamily="18" charset="0"/>
              </a:rPr>
              <a:t> hit the barrier ("out strike"); if the barrier is breached, the option is knocked out and becomes worthless.</a:t>
            </a:r>
          </a:p>
          <a:p>
            <a:pPr marL="0" indent="0">
              <a:lnSpc>
                <a:spcPct val="90000"/>
              </a:lnSpc>
            </a:pPr>
            <a:endParaRPr lang="en-US" sz="1000" dirty="0" smtClean="0">
              <a:cs typeface="Times New Roman" pitchFamily="18" charset="0"/>
            </a:endParaRPr>
          </a:p>
          <a:p>
            <a:pPr marL="0" indent="0">
              <a:lnSpc>
                <a:spcPct val="90000"/>
              </a:lnSpc>
            </a:pPr>
            <a:r>
              <a:rPr lang="en-US" u="sng" dirty="0" smtClean="0">
                <a:cs typeface="Times New Roman" pitchFamily="18" charset="0"/>
              </a:rPr>
              <a:t>Lookback Options:</a:t>
            </a:r>
            <a:r>
              <a:rPr lang="en-US" sz="1600" dirty="0" smtClean="0">
                <a:cs typeface="Times New Roman" pitchFamily="18" charset="0"/>
              </a:rPr>
              <a:t>  A lookback pays off at maturity based on the highest or lowest price the underlying asset reached during the option's life.  For example, a lookback call pays the difference between the final asset price and the lowest price observed over the option's whole lifetime.</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5237659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203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203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203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20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2035"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21C616E-1B99-4AD8-B7BB-CEC72F1EED18}" type="slidenum">
              <a:rPr lang="en-US" sz="900"/>
              <a:pPr/>
              <a:t>86</a:t>
            </a:fld>
            <a:endParaRPr lang="en-US" sz="900"/>
          </a:p>
        </p:txBody>
      </p:sp>
      <p:sp>
        <p:nvSpPr>
          <p:cNvPr id="107524" name="Rectangle 2"/>
          <p:cNvSpPr>
            <a:spLocks noGrp="1" noChangeArrowheads="1"/>
          </p:cNvSpPr>
          <p:nvPr>
            <p:ph type="title"/>
          </p:nvPr>
        </p:nvSpPr>
        <p:spPr/>
        <p:txBody>
          <a:bodyPr/>
          <a:lstStyle/>
          <a:p>
            <a:r>
              <a:rPr lang="en-US" smtClean="0"/>
              <a:t>Exotic Options, Real Options, and Structured Products</a:t>
            </a:r>
          </a:p>
        </p:txBody>
      </p:sp>
      <p:sp>
        <p:nvSpPr>
          <p:cNvPr id="813059" name="Rectangle 3"/>
          <p:cNvSpPr>
            <a:spLocks noGrp="1" noChangeArrowheads="1"/>
          </p:cNvSpPr>
          <p:nvPr>
            <p:ph type="body" idx="1"/>
          </p:nvPr>
        </p:nvSpPr>
        <p:spPr/>
        <p:txBody>
          <a:bodyPr/>
          <a:lstStyle/>
          <a:p>
            <a:pPr marL="0" indent="0" algn="ctr"/>
            <a:r>
              <a:rPr lang="en-US" u="sng" dirty="0" smtClean="0">
                <a:cs typeface="Arial" charset="0"/>
              </a:rPr>
              <a:t>Path-Dependent Exotic Options without Path-Independent Valuation</a:t>
            </a:r>
          </a:p>
          <a:p>
            <a:pPr marL="0" indent="0"/>
            <a:endParaRPr lang="en-US" b="1" dirty="0" smtClean="0">
              <a:cs typeface="Times New Roman" pitchFamily="18" charset="0"/>
            </a:endParaRPr>
          </a:p>
          <a:p>
            <a:pPr marL="0" indent="0"/>
            <a:r>
              <a:rPr lang="en-US" u="sng" dirty="0" smtClean="0">
                <a:cs typeface="Times New Roman" pitchFamily="18" charset="0"/>
              </a:rPr>
              <a:t>Asian Options:</a:t>
            </a:r>
            <a:r>
              <a:rPr lang="en-US" dirty="0" smtClean="0">
                <a:cs typeface="Times New Roman" pitchFamily="18" charset="0"/>
              </a:rPr>
              <a:t>  </a:t>
            </a:r>
            <a:r>
              <a:rPr lang="en-US" sz="1600" dirty="0" smtClean="0">
                <a:cs typeface="Times New Roman" pitchFamily="18" charset="0"/>
              </a:rPr>
              <a:t>Payoff is based on the </a:t>
            </a:r>
            <a:r>
              <a:rPr lang="en-US" sz="1600" u="sng" dirty="0" smtClean="0">
                <a:cs typeface="Times New Roman" pitchFamily="18" charset="0"/>
              </a:rPr>
              <a:t>average</a:t>
            </a:r>
            <a:r>
              <a:rPr lang="en-US" sz="1600" dirty="0" smtClean="0">
                <a:cs typeface="Times New Roman" pitchFamily="18" charset="0"/>
              </a:rPr>
              <a:t> price of the underlying over its lifetime (or over some specified portion of its lifetime).  This payoff pattern is useful to manage risk exposures that are themselves averages, such as the average monthly cost of natural gas during the wintertime.  It also reduces the incentive to try to manipulate the market price of the underlying to affect the payoff at option expiration.  </a:t>
            </a:r>
          </a:p>
          <a:p>
            <a:pPr marL="0" indent="0"/>
            <a:endParaRPr lang="en-US" sz="1600" dirty="0" smtClean="0">
              <a:cs typeface="Times New Roman" pitchFamily="18" charset="0"/>
            </a:endParaRPr>
          </a:p>
          <a:p>
            <a:pPr marL="0" indent="0"/>
            <a:r>
              <a:rPr lang="en-US" sz="1600" dirty="0" smtClean="0">
                <a:cs typeface="Times New Roman" pitchFamily="18" charset="0"/>
              </a:rPr>
              <a:t>Valuation is not possible with standard methodology because the average price of the underlying as of option expiration day </a:t>
            </a:r>
            <a:r>
              <a:rPr lang="en-US" sz="1600" u="sng" dirty="0" smtClean="0">
                <a:cs typeface="Times New Roman" pitchFamily="18" charset="0"/>
              </a:rPr>
              <a:t>is</a:t>
            </a:r>
            <a:r>
              <a:rPr lang="en-US" sz="1600" dirty="0" smtClean="0">
                <a:cs typeface="Times New Roman" pitchFamily="18" charset="0"/>
              </a:rPr>
              <a:t> a function of the whole path followed by the asset price up to that point, and not just the final price (and the </a:t>
            </a:r>
            <a:r>
              <a:rPr lang="en-US" sz="1600" dirty="0">
                <a:cs typeface="Times New Roman" pitchFamily="18" charset="0"/>
              </a:rPr>
              <a:t>arithmetic average of lognormal variables is not </a:t>
            </a:r>
            <a:r>
              <a:rPr lang="en-US" sz="1600" dirty="0" smtClean="0">
                <a:cs typeface="Times New Roman" pitchFamily="18" charset="0"/>
              </a:rPr>
              <a:t>lognormal).  A variety of approximation formulas exist, or valuation may also be done using Monte Carlo simulation of paths. </a:t>
            </a:r>
          </a:p>
          <a:p>
            <a:pPr marL="0" indent="0"/>
            <a:endParaRPr lang="en-US" dirty="0" smtClean="0">
              <a:cs typeface="Times New Roman" pitchFamily="18" charset="0"/>
            </a:endParaRPr>
          </a:p>
          <a:p>
            <a:pPr marL="0" indent="0"/>
            <a:r>
              <a:rPr lang="en-US" u="sng" dirty="0" smtClean="0">
                <a:cs typeface="Times New Roman" pitchFamily="18" charset="0"/>
              </a:rPr>
              <a:t>Mortgage-backed Securities:</a:t>
            </a:r>
            <a:r>
              <a:rPr lang="en-US" dirty="0" smtClean="0">
                <a:cs typeface="Times New Roman" pitchFamily="18" charset="0"/>
              </a:rPr>
              <a:t>  </a:t>
            </a:r>
            <a:r>
              <a:rPr lang="en-US" sz="1600" dirty="0" smtClean="0">
                <a:cs typeface="Times New Roman" pitchFamily="18" charset="0"/>
              </a:rPr>
              <a:t>Prepayments on the underlying mortgages are path-dependent, so a mortgage-backed security cannot be valued without taking into account the entire previous history of interest rates.  Valuation is done using Monte Carlo simulation of interest rate paths and prepayments.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4233208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305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305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30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059"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EFA4D28C-57CE-4E29-B115-B7BF7CCF02FE}" type="slidenum">
              <a:rPr lang="en-US" sz="900"/>
              <a:pPr/>
              <a:t>87</a:t>
            </a:fld>
            <a:endParaRPr lang="en-US" sz="900"/>
          </a:p>
        </p:txBody>
      </p:sp>
      <p:sp>
        <p:nvSpPr>
          <p:cNvPr id="108548" name="Rectangle 2"/>
          <p:cNvSpPr>
            <a:spLocks noGrp="1" noChangeArrowheads="1"/>
          </p:cNvSpPr>
          <p:nvPr>
            <p:ph type="title"/>
          </p:nvPr>
        </p:nvSpPr>
        <p:spPr/>
        <p:txBody>
          <a:bodyPr/>
          <a:lstStyle/>
          <a:p>
            <a:r>
              <a:rPr lang="en-US" smtClean="0"/>
              <a:t>Exotic Options, Real Options, and Structured Products</a:t>
            </a:r>
          </a:p>
        </p:txBody>
      </p:sp>
      <p:sp>
        <p:nvSpPr>
          <p:cNvPr id="814083" name="Rectangle 3"/>
          <p:cNvSpPr>
            <a:spLocks noGrp="1" noChangeArrowheads="1"/>
          </p:cNvSpPr>
          <p:nvPr>
            <p:ph type="body" idx="1"/>
          </p:nvPr>
        </p:nvSpPr>
        <p:spPr/>
        <p:txBody>
          <a:bodyPr/>
          <a:lstStyle/>
          <a:p>
            <a:pPr marL="0" indent="0" algn="ctr"/>
            <a:r>
              <a:rPr lang="en-US" u="sng" dirty="0" smtClean="0">
                <a:cs typeface="Times New Roman" pitchFamily="18" charset="0"/>
              </a:rPr>
              <a:t>Multivariate Options</a:t>
            </a:r>
          </a:p>
          <a:p>
            <a:pPr marL="0" indent="0"/>
            <a:r>
              <a:rPr lang="en-US" sz="1600" dirty="0" smtClean="0">
                <a:cs typeface="Times New Roman" pitchFamily="18" charset="0"/>
              </a:rPr>
              <a:t>Some exotic contracts depend on the price of more than one asset.  In some cases, the problem can be redefined to involve just one state variable, but usually not.</a:t>
            </a:r>
          </a:p>
          <a:p>
            <a:pPr marL="0" indent="0"/>
            <a:endParaRPr lang="en-US" sz="1600" dirty="0" smtClean="0">
              <a:cs typeface="Times New Roman" pitchFamily="18" charset="0"/>
            </a:endParaRPr>
          </a:p>
          <a:p>
            <a:pPr marL="0" indent="0"/>
            <a:r>
              <a:rPr lang="en-US" u="sng" dirty="0" smtClean="0">
                <a:cs typeface="Times New Roman" pitchFamily="18" charset="0"/>
              </a:rPr>
              <a:t>Exchange Options:</a:t>
            </a:r>
            <a:r>
              <a:rPr lang="en-US" dirty="0" smtClean="0">
                <a:cs typeface="Times New Roman" pitchFamily="18" charset="0"/>
              </a:rPr>
              <a:t> </a:t>
            </a:r>
            <a:r>
              <a:rPr lang="en-US" sz="1600" dirty="0" smtClean="0">
                <a:cs typeface="Times New Roman" pitchFamily="18" charset="0"/>
              </a:rPr>
              <a:t> The option to exchange asset X for asset Y clearly depends on the values of both X and Y, but only on their difference (payoff = Max(Y- X, 0)).  For this case, a simple Black-Scholes-type formula exists (</a:t>
            </a:r>
            <a:r>
              <a:rPr lang="en-US" sz="1600" dirty="0" err="1" smtClean="0">
                <a:cs typeface="Times New Roman" pitchFamily="18" charset="0"/>
              </a:rPr>
              <a:t>Margrabe</a:t>
            </a:r>
            <a:r>
              <a:rPr lang="en-US" sz="1600" dirty="0" smtClean="0">
                <a:cs typeface="Times New Roman" pitchFamily="18" charset="0"/>
              </a:rPr>
              <a:t>, 1978).</a:t>
            </a:r>
          </a:p>
          <a:p>
            <a:pPr marL="0" indent="0"/>
            <a:endParaRPr lang="en-US" sz="1600" b="1" dirty="0" smtClean="0">
              <a:cs typeface="Times New Roman" pitchFamily="18" charset="0"/>
            </a:endParaRPr>
          </a:p>
          <a:p>
            <a:pPr marL="0" indent="0"/>
            <a:r>
              <a:rPr lang="en-US" u="sng" dirty="0" smtClean="0">
                <a:cs typeface="Times New Roman" pitchFamily="18" charset="0"/>
              </a:rPr>
              <a:t>Rainbow Options:</a:t>
            </a:r>
            <a:r>
              <a:rPr lang="en-US" sz="1600" dirty="0" smtClean="0">
                <a:cs typeface="Times New Roman" pitchFamily="18" charset="0"/>
              </a:rPr>
              <a:t>  These are often called an "option on the max" (or on the "min").  A call on the max gives the holder the right to pay the strike price and acquire the </a:t>
            </a:r>
            <a:r>
              <a:rPr lang="en-US" sz="1600" u="sng" dirty="0" smtClean="0">
                <a:cs typeface="Times New Roman" pitchFamily="18" charset="0"/>
              </a:rPr>
              <a:t>best performing</a:t>
            </a:r>
            <a:r>
              <a:rPr lang="en-US" sz="1600" dirty="0" smtClean="0">
                <a:cs typeface="Times New Roman" pitchFamily="18" charset="0"/>
              </a:rPr>
              <a:t> among a set of underlyings.  For example a call on the max might pay the realized return on the S&amp;P 500 stock index or on a 30 year U.S. Treasury bond, whichever was greater.  Closed-form valuation equations may exist, but are too complicated to be usable except for 2-color, or at most 3-color, rainbow options.</a:t>
            </a:r>
          </a:p>
          <a:p>
            <a:pPr marL="0" indent="0"/>
            <a:endParaRPr lang="en-US" sz="1600" dirty="0" smtClean="0">
              <a:cs typeface="Times New Roman" pitchFamily="18" charset="0"/>
            </a:endParaRPr>
          </a:p>
          <a:p>
            <a:pPr marL="0" indent="0"/>
            <a:r>
              <a:rPr lang="en-US" u="sng" dirty="0" err="1" smtClean="0">
                <a:cs typeface="Times New Roman" pitchFamily="18" charset="0"/>
              </a:rPr>
              <a:t>Quantos</a:t>
            </a:r>
            <a:r>
              <a:rPr lang="en-US" u="sng" dirty="0" smtClean="0">
                <a:cs typeface="Times New Roman" pitchFamily="18" charset="0"/>
              </a:rPr>
              <a:t>:</a:t>
            </a:r>
            <a:r>
              <a:rPr lang="en-US" sz="1600" dirty="0" smtClean="0">
                <a:cs typeface="Times New Roman" pitchFamily="18" charset="0"/>
              </a:rPr>
              <a:t>  The underlying is denominated in one currency, but the payoff is in a different currency.  </a:t>
            </a:r>
            <a:r>
              <a:rPr lang="en-US" sz="1600" dirty="0">
                <a:cs typeface="Times New Roman" pitchFamily="18" charset="0"/>
              </a:rPr>
              <a:t>These are surprisingly common.  An </a:t>
            </a:r>
            <a:r>
              <a:rPr lang="en-US" sz="1600" dirty="0" smtClean="0">
                <a:cs typeface="Times New Roman" pitchFamily="18" charset="0"/>
              </a:rPr>
              <a:t>example is a call option based on the change in the level </a:t>
            </a:r>
            <a:r>
              <a:rPr lang="en-US" sz="1600" dirty="0">
                <a:cs typeface="Times New Roman" pitchFamily="18" charset="0"/>
              </a:rPr>
              <a:t>(in Yen</a:t>
            </a:r>
            <a:r>
              <a:rPr lang="en-US" sz="1600" dirty="0" smtClean="0">
                <a:cs typeface="Times New Roman" pitchFamily="18" charset="0"/>
              </a:rPr>
              <a:t>) of the Japanese Nikkei stock index, with the payoff being made in U.S. dollars.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08499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408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408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408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40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083"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98E162C-3A9F-4329-9DFE-7334E6AF201D}" type="slidenum">
              <a:rPr lang="en-US" sz="900"/>
              <a:pPr/>
              <a:t>88</a:t>
            </a:fld>
            <a:endParaRPr lang="en-US" sz="900"/>
          </a:p>
        </p:txBody>
      </p:sp>
      <p:sp>
        <p:nvSpPr>
          <p:cNvPr id="109572" name="Rectangle 2"/>
          <p:cNvSpPr>
            <a:spLocks noGrp="1" noChangeArrowheads="1"/>
          </p:cNvSpPr>
          <p:nvPr>
            <p:ph type="title"/>
          </p:nvPr>
        </p:nvSpPr>
        <p:spPr/>
        <p:txBody>
          <a:bodyPr/>
          <a:lstStyle/>
          <a:p>
            <a:r>
              <a:rPr lang="en-US" smtClean="0"/>
              <a:t>Exotic Options, Real Options, and Structured Products</a:t>
            </a:r>
          </a:p>
        </p:txBody>
      </p:sp>
      <p:sp>
        <p:nvSpPr>
          <p:cNvPr id="815107" name="Rectangle 3"/>
          <p:cNvSpPr>
            <a:spLocks noGrp="1" noChangeArrowheads="1"/>
          </p:cNvSpPr>
          <p:nvPr>
            <p:ph type="body" idx="1"/>
          </p:nvPr>
        </p:nvSpPr>
        <p:spPr/>
        <p:txBody>
          <a:bodyPr/>
          <a:lstStyle/>
          <a:p>
            <a:pPr marL="0" indent="0" algn="ctr">
              <a:lnSpc>
                <a:spcPct val="90000"/>
              </a:lnSpc>
            </a:pPr>
            <a:r>
              <a:rPr lang="en-US" u="sng" dirty="0" smtClean="0">
                <a:cs typeface="Arial" charset="0"/>
              </a:rPr>
              <a:t>Real Options</a:t>
            </a:r>
            <a:endParaRPr lang="en-US" sz="1600" dirty="0" smtClean="0">
              <a:cs typeface="Arial" charset="0"/>
            </a:endParaRPr>
          </a:p>
          <a:p>
            <a:pPr marL="0" indent="0">
              <a:lnSpc>
                <a:spcPct val="90000"/>
              </a:lnSpc>
            </a:pPr>
            <a:r>
              <a:rPr lang="en-US" sz="1600" dirty="0" smtClean="0">
                <a:cs typeface="Arial" charset="0"/>
              </a:rPr>
              <a:t>An important extension of option pricing theory is toward "real" options.  Real options represent options--choices--that may be available in the future, for example, in a real investment project.  Optionality can contribute significant value to a project.  Option theory provides a framework for analyzing those choices and placing an economic value on them in an investment decision.</a:t>
            </a:r>
          </a:p>
          <a:p>
            <a:pPr marL="0" indent="0">
              <a:lnSpc>
                <a:spcPct val="90000"/>
              </a:lnSpc>
            </a:pPr>
            <a:endParaRPr lang="en-US" sz="1600" dirty="0" smtClean="0">
              <a:cs typeface="Arial" charset="0"/>
            </a:endParaRPr>
          </a:p>
          <a:p>
            <a:pPr marL="0" indent="0">
              <a:lnSpc>
                <a:spcPct val="90000"/>
              </a:lnSpc>
            </a:pPr>
            <a:r>
              <a:rPr lang="en-US" dirty="0" smtClean="0">
                <a:cs typeface="Arial" charset="0"/>
              </a:rPr>
              <a:t>Examples of real options include:</a:t>
            </a:r>
          </a:p>
          <a:p>
            <a:pPr marL="0" indent="0">
              <a:lnSpc>
                <a:spcPct val="90000"/>
              </a:lnSpc>
            </a:pPr>
            <a:endParaRPr lang="en-US" sz="1400" dirty="0" smtClean="0">
              <a:cs typeface="Arial" charset="0"/>
            </a:endParaRPr>
          </a:p>
          <a:p>
            <a:pPr lvl="1">
              <a:lnSpc>
                <a:spcPct val="90000"/>
              </a:lnSpc>
            </a:pPr>
            <a:r>
              <a:rPr lang="en-US" dirty="0" smtClean="0">
                <a:cs typeface="Arial" charset="0"/>
              </a:rPr>
              <a:t>the option to initiate a new project or to abandon an existing one (e.g., the option of when and how extensively to begin drilling in a new oil field; the option to shut down an investment project early if it turns out to be unprofitable)</a:t>
            </a:r>
          </a:p>
          <a:p>
            <a:pPr lvl="1">
              <a:lnSpc>
                <a:spcPct val="90000"/>
              </a:lnSpc>
            </a:pPr>
            <a:r>
              <a:rPr lang="en-US" dirty="0" smtClean="0">
                <a:cs typeface="Arial" charset="0"/>
              </a:rPr>
              <a:t>flexibility to change the scale of a project (e.g., the value of a factory design that easily allows production to be expanded or reduced)</a:t>
            </a:r>
          </a:p>
          <a:p>
            <a:pPr lvl="1">
              <a:lnSpc>
                <a:spcPct val="90000"/>
              </a:lnSpc>
            </a:pPr>
            <a:r>
              <a:rPr lang="en-US" dirty="0" smtClean="0">
                <a:cs typeface="Arial" charset="0"/>
              </a:rPr>
              <a:t>timing options (e.g., the option to speed up or slow down production; the option to suspend production temporarily)</a:t>
            </a:r>
          </a:p>
          <a:p>
            <a:pPr lvl="1">
              <a:lnSpc>
                <a:spcPct val="90000"/>
              </a:lnSpc>
            </a:pPr>
            <a:r>
              <a:rPr lang="en-US" dirty="0" smtClean="0">
                <a:cs typeface="Arial" charset="0"/>
              </a:rPr>
              <a:t>flexibility in product or input mix (e.g., the ability to switch a power plant from coal to natural gas)</a:t>
            </a:r>
          </a:p>
          <a:p>
            <a:pPr lvl="1">
              <a:lnSpc>
                <a:spcPct val="90000"/>
              </a:lnSpc>
            </a:pPr>
            <a:r>
              <a:rPr lang="en-US" dirty="0" smtClean="0">
                <a:cs typeface="Arial" charset="0"/>
              </a:rPr>
              <a:t>etc.</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233344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51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510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5107">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510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5107">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15107">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15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7" grpId="0" build="p" bldLvl="2"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6D19E2C7-88FD-4454-8E6C-B1165B004FDC}" type="slidenum">
              <a:rPr lang="en-US" sz="900"/>
              <a:pPr/>
              <a:t>89</a:t>
            </a:fld>
            <a:endParaRPr lang="en-US" sz="900"/>
          </a:p>
        </p:txBody>
      </p:sp>
      <p:sp>
        <p:nvSpPr>
          <p:cNvPr id="110596" name="Rectangle 2"/>
          <p:cNvSpPr>
            <a:spLocks noGrp="1" noChangeArrowheads="1"/>
          </p:cNvSpPr>
          <p:nvPr>
            <p:ph type="title"/>
          </p:nvPr>
        </p:nvSpPr>
        <p:spPr/>
        <p:txBody>
          <a:bodyPr/>
          <a:lstStyle/>
          <a:p>
            <a:r>
              <a:rPr lang="en-US" smtClean="0"/>
              <a:t>Exotic Options, Real Options, and Structured Products</a:t>
            </a:r>
          </a:p>
        </p:txBody>
      </p:sp>
      <p:sp>
        <p:nvSpPr>
          <p:cNvPr id="816131" name="Rectangle 3"/>
          <p:cNvSpPr>
            <a:spLocks noGrp="1" noChangeArrowheads="1"/>
          </p:cNvSpPr>
          <p:nvPr>
            <p:ph type="body" idx="1"/>
          </p:nvPr>
        </p:nvSpPr>
        <p:spPr/>
        <p:txBody>
          <a:bodyPr/>
          <a:lstStyle/>
          <a:p>
            <a:pPr marL="0" indent="0" algn="ctr">
              <a:lnSpc>
                <a:spcPct val="80000"/>
              </a:lnSpc>
            </a:pPr>
            <a:r>
              <a:rPr lang="en-US" u="sng" dirty="0" smtClean="0">
                <a:cs typeface="Arial" charset="0"/>
              </a:rPr>
              <a:t>Real Options</a:t>
            </a:r>
          </a:p>
          <a:p>
            <a:pPr marL="0" indent="0">
              <a:lnSpc>
                <a:spcPct val="80000"/>
              </a:lnSpc>
            </a:pPr>
            <a:endParaRPr lang="en-US" sz="1600" dirty="0" smtClean="0">
              <a:cs typeface="Arial" charset="0"/>
            </a:endParaRPr>
          </a:p>
          <a:p>
            <a:pPr marL="0" indent="0">
              <a:lnSpc>
                <a:spcPct val="80000"/>
              </a:lnSpc>
            </a:pPr>
            <a:r>
              <a:rPr lang="en-US" sz="1600" dirty="0" smtClean="0">
                <a:cs typeface="Arial" charset="0"/>
              </a:rPr>
              <a:t>The concept of real options helps frame consideration of future choice possibilities in an investment project, simply by recognizing some of the portfolio dominance properties that must hold.  For example, </a:t>
            </a:r>
          </a:p>
          <a:p>
            <a:pPr marL="0" indent="0">
              <a:lnSpc>
                <a:spcPct val="80000"/>
              </a:lnSpc>
            </a:pPr>
            <a:endParaRPr lang="en-US" sz="1000" dirty="0" smtClean="0">
              <a:cs typeface="Arial" charset="0"/>
            </a:endParaRPr>
          </a:p>
          <a:p>
            <a:pPr lvl="1">
              <a:lnSpc>
                <a:spcPct val="80000"/>
              </a:lnSpc>
            </a:pPr>
            <a:r>
              <a:rPr lang="en-US" dirty="0" smtClean="0">
                <a:cs typeface="Arial" charset="0"/>
              </a:rPr>
              <a:t>as a kind of option, the ability to make a choice in the future has positive value</a:t>
            </a:r>
          </a:p>
          <a:p>
            <a:pPr lvl="1">
              <a:lnSpc>
                <a:spcPct val="80000"/>
              </a:lnSpc>
            </a:pPr>
            <a:r>
              <a:rPr lang="en-US" dirty="0" smtClean="0">
                <a:cs typeface="Arial" charset="0"/>
              </a:rPr>
              <a:t>the greater the volatility (uncertainty), the more valuable the real option is</a:t>
            </a:r>
          </a:p>
          <a:p>
            <a:pPr lvl="1">
              <a:lnSpc>
                <a:spcPct val="80000"/>
              </a:lnSpc>
            </a:pPr>
            <a:r>
              <a:rPr lang="en-US" dirty="0" smtClean="0">
                <a:cs typeface="Arial" charset="0"/>
              </a:rPr>
              <a:t>the longer the period before the choice has to be made, the more the option is worth</a:t>
            </a:r>
          </a:p>
          <a:p>
            <a:pPr lvl="1">
              <a:lnSpc>
                <a:spcPct val="80000"/>
              </a:lnSpc>
            </a:pPr>
            <a:r>
              <a:rPr lang="en-US" dirty="0" smtClean="0">
                <a:cs typeface="Arial" charset="0"/>
              </a:rPr>
              <a:t>etc.</a:t>
            </a:r>
          </a:p>
          <a:p>
            <a:pPr lvl="1">
              <a:lnSpc>
                <a:spcPct val="80000"/>
              </a:lnSpc>
            </a:pPr>
            <a:endParaRPr lang="en-US" dirty="0" smtClean="0">
              <a:cs typeface="Arial" charset="0"/>
            </a:endParaRPr>
          </a:p>
          <a:p>
            <a:pPr marL="0" indent="0">
              <a:lnSpc>
                <a:spcPct val="80000"/>
              </a:lnSpc>
            </a:pPr>
            <a:r>
              <a:rPr lang="en-US" sz="1600" dirty="0" smtClean="0">
                <a:cs typeface="Arial" charset="0"/>
              </a:rPr>
              <a:t>Placing a specific dollar figure on a real option requires assumptions (whose validity may be questionable, such as that the "underlying" follows a lognormal diffusion) and also a pricing model. </a:t>
            </a:r>
          </a:p>
          <a:p>
            <a:pPr marL="0" indent="0">
              <a:lnSpc>
                <a:spcPct val="80000"/>
              </a:lnSpc>
            </a:pPr>
            <a:endParaRPr lang="en-US" sz="1600" dirty="0" smtClean="0">
              <a:cs typeface="Arial" charset="0"/>
            </a:endParaRPr>
          </a:p>
          <a:p>
            <a:pPr marL="0" indent="0">
              <a:lnSpc>
                <a:spcPct val="80000"/>
              </a:lnSpc>
            </a:pPr>
            <a:r>
              <a:rPr lang="en-US" sz="1600" dirty="0" smtClean="0">
                <a:cs typeface="Arial" charset="0"/>
              </a:rPr>
              <a:t>One big issue is that the "underlying" (e.g., expanded production capacity) is seldom an investible instrument, so there is no arbitrage between the underlying and the option.  Pricing real options must be by equilibrium principles, rather than arbitrage, which requires putting a "price of risk" on every stochastic factor in the problem.</a:t>
            </a:r>
          </a:p>
          <a:p>
            <a:pPr marL="0" indent="0">
              <a:lnSpc>
                <a:spcPct val="80000"/>
              </a:lnSpc>
            </a:pPr>
            <a:endParaRPr lang="en-US" sz="1600" dirty="0" smtClean="0">
              <a:cs typeface="Arial" charset="0"/>
            </a:endParaRPr>
          </a:p>
          <a:p>
            <a:pPr marL="0" indent="0">
              <a:lnSpc>
                <a:spcPct val="80000"/>
              </a:lnSpc>
            </a:pPr>
            <a:r>
              <a:rPr lang="en-US" sz="1600" dirty="0" smtClean="0">
                <a:cs typeface="Arial" charset="0"/>
              </a:rPr>
              <a:t>Real option theory is still very much under development.  But just recognizing that the ability to make a choice in the future has tangible economic value which should be weighed in any investment decision, and a conceptual framework to estimate that value, are already major innovations in practical financial decision making.</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879823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613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613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6131">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613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6131">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16131">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16131">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1613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31" grpId="0" build="p" bldLvl="2"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EAC09F46-55E4-4757-AB91-E7BAA25769C3}" type="slidenum">
              <a:rPr lang="en-US" sz="900"/>
              <a:pPr/>
              <a:t>90</a:t>
            </a:fld>
            <a:endParaRPr lang="en-US" sz="900"/>
          </a:p>
        </p:txBody>
      </p:sp>
      <p:sp>
        <p:nvSpPr>
          <p:cNvPr id="111620" name="Rectangle 2"/>
          <p:cNvSpPr>
            <a:spLocks noGrp="1" noChangeArrowheads="1"/>
          </p:cNvSpPr>
          <p:nvPr>
            <p:ph type="title"/>
          </p:nvPr>
        </p:nvSpPr>
        <p:spPr/>
        <p:txBody>
          <a:bodyPr/>
          <a:lstStyle/>
          <a:p>
            <a:r>
              <a:rPr lang="en-US" smtClean="0"/>
              <a:t>Exotic Options, Real Options, and Structured Products</a:t>
            </a:r>
          </a:p>
        </p:txBody>
      </p:sp>
      <p:sp>
        <p:nvSpPr>
          <p:cNvPr id="817155" name="Rectangle 3"/>
          <p:cNvSpPr>
            <a:spLocks noGrp="1" noChangeArrowheads="1"/>
          </p:cNvSpPr>
          <p:nvPr>
            <p:ph type="body" idx="1"/>
          </p:nvPr>
        </p:nvSpPr>
        <p:spPr/>
        <p:txBody>
          <a:bodyPr/>
          <a:lstStyle/>
          <a:p>
            <a:pPr marL="0" indent="0" algn="ctr"/>
            <a:r>
              <a:rPr lang="en-US" u="sng" smtClean="0">
                <a:cs typeface="Arial" charset="0"/>
              </a:rPr>
              <a:t>Structured Products</a:t>
            </a:r>
          </a:p>
          <a:p>
            <a:pPr marL="0" indent="0"/>
            <a:r>
              <a:rPr lang="en-US" sz="1600" smtClean="0">
                <a:cs typeface="Arial" charset="0"/>
              </a:rPr>
              <a:t>Structured products are tailor-made financial instruments, often containing a variety of derivative features, and designed for a specific purpose.  </a:t>
            </a:r>
          </a:p>
          <a:p>
            <a:pPr marL="0" indent="0"/>
            <a:endParaRPr lang="en-US" sz="1600" smtClean="0">
              <a:cs typeface="Arial" charset="0"/>
            </a:endParaRPr>
          </a:p>
          <a:p>
            <a:pPr marL="0" indent="0"/>
            <a:r>
              <a:rPr lang="en-US" sz="1600" smtClean="0">
                <a:cs typeface="Arial" charset="0"/>
              </a:rPr>
              <a:t>Structured products are created for a number of reasons, including:</a:t>
            </a:r>
          </a:p>
          <a:p>
            <a:pPr lvl="1"/>
            <a:r>
              <a:rPr lang="en-US" smtClean="0">
                <a:cs typeface="Arial" charset="0"/>
              </a:rPr>
              <a:t>to manage the incidence of undesirable types of risk or other characteristics of the underlying asset (e.g., prepayments, credit risk, ...)</a:t>
            </a:r>
          </a:p>
          <a:p>
            <a:pPr lvl="1"/>
            <a:r>
              <a:rPr lang="en-US" smtClean="0">
                <a:cs typeface="Arial" charset="0"/>
              </a:rPr>
              <a:t>to create liquidity for an illiquid class of assets</a:t>
            </a:r>
          </a:p>
          <a:p>
            <a:pPr lvl="1"/>
            <a:r>
              <a:rPr lang="en-US" smtClean="0">
                <a:cs typeface="Arial" charset="0"/>
              </a:rPr>
              <a:t>to secure more favorable tax or regulatory treatment</a:t>
            </a:r>
          </a:p>
          <a:p>
            <a:pPr lvl="1"/>
            <a:r>
              <a:rPr lang="en-US" smtClean="0">
                <a:cs typeface="Arial" charset="0"/>
              </a:rPr>
              <a:t>to avoid unfavorable accounting treatment</a:t>
            </a:r>
          </a:p>
          <a:p>
            <a:pPr marL="0" indent="0"/>
            <a:endParaRPr lang="en-US" sz="1600" smtClean="0">
              <a:cs typeface="Arial" charset="0"/>
            </a:endParaRPr>
          </a:p>
          <a:p>
            <a:pPr marL="0" indent="0"/>
            <a:r>
              <a:rPr lang="en-US" sz="1600" smtClean="0">
                <a:cs typeface="Arial" charset="0"/>
              </a:rPr>
              <a:t>Often, a new financial firm (a "special purpose vehicle" or "SPV") will be set up to hold the underlying collateral and to issue the derivative securities.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4363081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71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715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71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715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1715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1715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171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EAC09F46-55E4-4757-AB91-E7BAA25769C3}" type="slidenum">
              <a:rPr lang="en-US" sz="900"/>
              <a:pPr/>
              <a:t>91</a:t>
            </a:fld>
            <a:endParaRPr lang="en-US" sz="900"/>
          </a:p>
        </p:txBody>
      </p:sp>
      <p:sp>
        <p:nvSpPr>
          <p:cNvPr id="111620" name="Rectangle 2"/>
          <p:cNvSpPr>
            <a:spLocks noGrp="1" noChangeArrowheads="1"/>
          </p:cNvSpPr>
          <p:nvPr>
            <p:ph type="title"/>
          </p:nvPr>
        </p:nvSpPr>
        <p:spPr/>
        <p:txBody>
          <a:bodyPr/>
          <a:lstStyle/>
          <a:p>
            <a:r>
              <a:rPr lang="en-US" smtClean="0"/>
              <a:t>Exotic Options, Real Options, and Structured Products</a:t>
            </a:r>
          </a:p>
        </p:txBody>
      </p:sp>
      <p:sp>
        <p:nvSpPr>
          <p:cNvPr id="817155" name="Rectangle 3"/>
          <p:cNvSpPr>
            <a:spLocks noGrp="1" noChangeArrowheads="1"/>
          </p:cNvSpPr>
          <p:nvPr>
            <p:ph type="body" idx="1"/>
          </p:nvPr>
        </p:nvSpPr>
        <p:spPr/>
        <p:txBody>
          <a:bodyPr/>
          <a:lstStyle/>
          <a:p>
            <a:pPr marL="0" indent="0" algn="ctr"/>
            <a:r>
              <a:rPr lang="en-US" u="sng" dirty="0" smtClean="0">
                <a:cs typeface="Arial" charset="0"/>
              </a:rPr>
              <a:t>Structured Products</a:t>
            </a:r>
          </a:p>
          <a:p>
            <a:pPr marL="0" indent="0" algn="ctr"/>
            <a:endParaRPr lang="en-US" u="sng"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4630" y="1292772"/>
            <a:ext cx="3244727" cy="4879428"/>
          </a:xfrm>
          <a:prstGeom prst="rect">
            <a:avLst/>
          </a:prstGeom>
        </p:spPr>
      </p:pic>
      <p:sp>
        <p:nvSpPr>
          <p:cNvPr id="4" name="TextBox 3"/>
          <p:cNvSpPr txBox="1"/>
          <p:nvPr/>
        </p:nvSpPr>
        <p:spPr>
          <a:xfrm>
            <a:off x="914400" y="1623848"/>
            <a:ext cx="4105355" cy="1815882"/>
          </a:xfrm>
          <a:prstGeom prst="rect">
            <a:avLst/>
          </a:prstGeom>
          <a:noFill/>
        </p:spPr>
        <p:txBody>
          <a:bodyPr wrap="none" rtlCol="0">
            <a:spAutoFit/>
          </a:bodyPr>
          <a:lstStyle/>
          <a:p>
            <a:r>
              <a:rPr lang="en-US" dirty="0" smtClean="0"/>
              <a:t>In this book, </a:t>
            </a:r>
            <a:r>
              <a:rPr lang="en-US" dirty="0" err="1" smtClean="0"/>
              <a:t>Partnoy</a:t>
            </a:r>
            <a:r>
              <a:rPr lang="en-US" dirty="0" smtClean="0"/>
              <a:t> tells the inside story of</a:t>
            </a:r>
          </a:p>
          <a:p>
            <a:r>
              <a:rPr lang="en-US" dirty="0" smtClean="0"/>
              <a:t>Morgan Stanley's PLUS 1 securitization of</a:t>
            </a:r>
          </a:p>
          <a:p>
            <a:r>
              <a:rPr lang="en-US" dirty="0" smtClean="0"/>
              <a:t>Mexican government </a:t>
            </a:r>
            <a:r>
              <a:rPr lang="en-US" dirty="0" err="1" smtClean="0"/>
              <a:t>Ajustabonos</a:t>
            </a:r>
            <a:r>
              <a:rPr lang="en-US" dirty="0" smtClean="0"/>
              <a:t>: "A Mexican</a:t>
            </a:r>
          </a:p>
          <a:p>
            <a:r>
              <a:rPr lang="en-US" dirty="0" smtClean="0"/>
              <a:t>Bank Fiesta."</a:t>
            </a:r>
          </a:p>
          <a:p>
            <a:endParaRPr lang="en-US" dirty="0"/>
          </a:p>
          <a:p>
            <a:r>
              <a:rPr lang="en-US" dirty="0" smtClean="0"/>
              <a:t>It illustrates how an extremely successful </a:t>
            </a:r>
          </a:p>
          <a:p>
            <a:r>
              <a:rPr lang="en-US" dirty="0" smtClean="0"/>
              <a:t>securitization was set up.</a:t>
            </a:r>
            <a:endParaRPr lang="en-US" dirty="0"/>
          </a:p>
        </p:txBody>
      </p:sp>
    </p:spTree>
    <p:extLst>
      <p:ext uri="{BB962C8B-B14F-4D97-AF65-F5344CB8AC3E}">
        <p14:creationId xmlns:p14="http://schemas.microsoft.com/office/powerpoint/2010/main" val="263687037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9A43AF9A-221D-45C7-A3C9-7EDDF8433859}" type="slidenum">
              <a:rPr lang="en-US" sz="900"/>
              <a:pPr/>
              <a:t>92</a:t>
            </a:fld>
            <a:endParaRPr lang="en-US" sz="900"/>
          </a:p>
        </p:txBody>
      </p:sp>
      <p:sp>
        <p:nvSpPr>
          <p:cNvPr id="112644" name="Rectangle 2"/>
          <p:cNvSpPr>
            <a:spLocks noGrp="1" noChangeArrowheads="1"/>
          </p:cNvSpPr>
          <p:nvPr>
            <p:ph type="title"/>
          </p:nvPr>
        </p:nvSpPr>
        <p:spPr/>
        <p:txBody>
          <a:bodyPr/>
          <a:lstStyle/>
          <a:p>
            <a:r>
              <a:rPr lang="en-US" smtClean="0"/>
              <a:t>Exotic Options, Real Options, and Structured Products</a:t>
            </a:r>
          </a:p>
        </p:txBody>
      </p:sp>
      <p:sp>
        <p:nvSpPr>
          <p:cNvPr id="788483" name="Rectangle 3"/>
          <p:cNvSpPr>
            <a:spLocks noGrp="1" noChangeArrowheads="1"/>
          </p:cNvSpPr>
          <p:nvPr>
            <p:ph type="body" idx="1"/>
          </p:nvPr>
        </p:nvSpPr>
        <p:spPr/>
        <p:txBody>
          <a:bodyPr/>
          <a:lstStyle/>
          <a:p>
            <a:pPr marL="0" indent="0" algn="ctr">
              <a:lnSpc>
                <a:spcPct val="90000"/>
              </a:lnSpc>
            </a:pPr>
            <a:r>
              <a:rPr lang="en-US" u="sng" smtClean="0">
                <a:cs typeface="Arial" charset="0"/>
              </a:rPr>
              <a:t>A Sophisticated Structured Deal:  Morgan Stanley's  "PLUS I"  Program</a:t>
            </a:r>
          </a:p>
          <a:p>
            <a:pPr marL="0" indent="0">
              <a:lnSpc>
                <a:spcPct val="90000"/>
              </a:lnSpc>
            </a:pPr>
            <a:endParaRPr lang="en-US" sz="1600" u="sng" smtClean="0">
              <a:cs typeface="Arial" charset="0"/>
            </a:endParaRPr>
          </a:p>
          <a:p>
            <a:pPr marL="0" indent="0">
              <a:lnSpc>
                <a:spcPct val="90000"/>
              </a:lnSpc>
            </a:pPr>
            <a:r>
              <a:rPr lang="en-US" sz="1600" u="sng" smtClean="0">
                <a:cs typeface="Arial" charset="0"/>
              </a:rPr>
              <a:t>The Problem:</a:t>
            </a:r>
            <a:r>
              <a:rPr lang="en-US" sz="1600" smtClean="0">
                <a:cs typeface="Arial" charset="0"/>
              </a:rPr>
              <a:t>  Banamex, a major Mexican bank was holding a large amount of an inflation-linked bond issued by the Mexican government, known as "Ajustabonos."  There were a number of interlinked difficulties with these:</a:t>
            </a:r>
          </a:p>
          <a:p>
            <a:pPr marL="0" indent="0">
              <a:lnSpc>
                <a:spcPct val="90000"/>
              </a:lnSpc>
            </a:pPr>
            <a:endParaRPr lang="en-US" sz="1600" smtClean="0">
              <a:cs typeface="Arial" charset="0"/>
            </a:endParaRPr>
          </a:p>
          <a:p>
            <a:pPr lvl="1">
              <a:lnSpc>
                <a:spcPct val="90000"/>
              </a:lnSpc>
            </a:pPr>
            <a:r>
              <a:rPr lang="en-US" smtClean="0">
                <a:cs typeface="Arial" charset="0"/>
              </a:rPr>
              <a:t>They were illiquid.  Inflation had gone down, so there was little demand for them.</a:t>
            </a:r>
          </a:p>
          <a:p>
            <a:pPr lvl="1">
              <a:lnSpc>
                <a:spcPct val="90000"/>
              </a:lnSpc>
            </a:pPr>
            <a:r>
              <a:rPr lang="en-US" smtClean="0">
                <a:cs typeface="Arial" charset="0"/>
              </a:rPr>
              <a:t>Prices had fallen, but they were being carried on the bank's books at face value.  Selling them would require recognizing a large loss.</a:t>
            </a:r>
          </a:p>
          <a:p>
            <a:pPr lvl="1">
              <a:lnSpc>
                <a:spcPct val="90000"/>
              </a:lnSpc>
            </a:pPr>
            <a:r>
              <a:rPr lang="en-US" smtClean="0">
                <a:cs typeface="Arial" charset="0"/>
              </a:rPr>
              <a:t>They were denominated in pesos, so a US or other non-Mexican investor would have a sizable exchange rate risk in owning them.</a:t>
            </a:r>
          </a:p>
          <a:p>
            <a:pPr lvl="1">
              <a:lnSpc>
                <a:spcPct val="90000"/>
              </a:lnSpc>
            </a:pPr>
            <a:r>
              <a:rPr lang="en-US" smtClean="0">
                <a:cs typeface="Arial" charset="0"/>
              </a:rPr>
              <a:t>Mexican government bonds denominated in pesos had very little default risk, but dollar-denominated government debt had a low bond rating.</a:t>
            </a:r>
          </a:p>
          <a:p>
            <a:pPr marL="0" indent="0">
              <a:lnSpc>
                <a:spcPct val="90000"/>
              </a:lnSpc>
            </a:pPr>
            <a:endParaRPr lang="en-US" smtClean="0">
              <a:cs typeface="Arial" charset="0"/>
            </a:endParaRPr>
          </a:p>
          <a:p>
            <a:pPr marL="0" indent="0">
              <a:lnSpc>
                <a:spcPct val="90000"/>
              </a:lnSpc>
            </a:pPr>
            <a:r>
              <a:rPr lang="en-US" sz="1600" smtClean="0">
                <a:cs typeface="Arial" charset="0"/>
              </a:rPr>
              <a:t>Banamex wanted to "sell" these bonds to use the funds tied up in them for more productive purposes, but </a:t>
            </a:r>
          </a:p>
          <a:p>
            <a:pPr lvl="1">
              <a:lnSpc>
                <a:spcPct val="90000"/>
              </a:lnSpc>
            </a:pPr>
            <a:r>
              <a:rPr lang="en-US" smtClean="0">
                <a:cs typeface="Arial" charset="0"/>
              </a:rPr>
              <a:t>There was no demand for them from Mexican investors,</a:t>
            </a:r>
          </a:p>
          <a:p>
            <a:pPr lvl="1">
              <a:lnSpc>
                <a:spcPct val="90000"/>
              </a:lnSpc>
            </a:pPr>
            <a:r>
              <a:rPr lang="en-US" smtClean="0">
                <a:cs typeface="Arial" charset="0"/>
              </a:rPr>
              <a:t>US investors wouldn't buy them unless they were highly rated and paid off in dollars, and </a:t>
            </a:r>
          </a:p>
          <a:p>
            <a:pPr lvl="1">
              <a:lnSpc>
                <a:spcPct val="90000"/>
              </a:lnSpc>
            </a:pPr>
            <a:r>
              <a:rPr lang="en-US" smtClean="0">
                <a:cs typeface="Arial" charset="0"/>
              </a:rPr>
              <a:t>Actually selling them would entail booking an unacceptable loss on the bank's accounting statements.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119389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48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48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848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848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848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848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88483">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88483">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8848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bldLvl="2"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85298485-C955-4C99-AEE8-716FC6CAB3A9}" type="slidenum">
              <a:rPr lang="en-US" sz="900"/>
              <a:pPr/>
              <a:t>93</a:t>
            </a:fld>
            <a:endParaRPr lang="en-US" sz="900"/>
          </a:p>
        </p:txBody>
      </p:sp>
      <p:sp>
        <p:nvSpPr>
          <p:cNvPr id="113668" name="Rectangle 2"/>
          <p:cNvSpPr>
            <a:spLocks noGrp="1" noChangeArrowheads="1"/>
          </p:cNvSpPr>
          <p:nvPr>
            <p:ph type="title"/>
          </p:nvPr>
        </p:nvSpPr>
        <p:spPr/>
        <p:txBody>
          <a:bodyPr/>
          <a:lstStyle/>
          <a:p>
            <a:r>
              <a:rPr lang="en-US" smtClean="0"/>
              <a:t>Exotic Options, Real Options, and Structured Products</a:t>
            </a:r>
          </a:p>
        </p:txBody>
      </p:sp>
      <p:sp>
        <p:nvSpPr>
          <p:cNvPr id="789507" name="Rectangle 3"/>
          <p:cNvSpPr>
            <a:spLocks noGrp="1" noChangeArrowheads="1"/>
          </p:cNvSpPr>
          <p:nvPr>
            <p:ph type="body" idx="1"/>
          </p:nvPr>
        </p:nvSpPr>
        <p:spPr/>
        <p:txBody>
          <a:bodyPr/>
          <a:lstStyle/>
          <a:p>
            <a:pPr marL="0" indent="0" algn="ctr"/>
            <a:r>
              <a:rPr lang="en-US" u="sng" dirty="0" smtClean="0">
                <a:cs typeface="Arial" charset="0"/>
              </a:rPr>
              <a:t>Morgan Stanley's  "PLUS I"  Program</a:t>
            </a:r>
          </a:p>
          <a:p>
            <a:pPr marL="0" indent="0"/>
            <a:endParaRPr lang="en-US" u="sng" dirty="0" smtClean="0">
              <a:cs typeface="Arial" charset="0"/>
            </a:endParaRPr>
          </a:p>
          <a:p>
            <a:pPr marL="0" indent="0"/>
            <a:r>
              <a:rPr lang="en-US" u="sng" dirty="0" smtClean="0">
                <a:cs typeface="Arial" charset="0"/>
              </a:rPr>
              <a:t>The Solution:  Securitization.</a:t>
            </a:r>
            <a:r>
              <a:rPr lang="en-US" dirty="0" smtClean="0">
                <a:cs typeface="Arial" charset="0"/>
              </a:rPr>
              <a:t>  </a:t>
            </a:r>
          </a:p>
          <a:p>
            <a:pPr marL="0" indent="0"/>
            <a:endParaRPr lang="en-US" sz="1200" dirty="0" smtClean="0">
              <a:cs typeface="Arial" charset="0"/>
            </a:endParaRPr>
          </a:p>
          <a:p>
            <a:pPr marL="0" indent="0"/>
            <a:r>
              <a:rPr lang="en-US" sz="1600" dirty="0" smtClean="0">
                <a:cs typeface="Arial" charset="0"/>
              </a:rPr>
              <a:t>Use the </a:t>
            </a:r>
            <a:r>
              <a:rPr lang="en-US" sz="1600" dirty="0" err="1" smtClean="0">
                <a:cs typeface="Arial" charset="0"/>
              </a:rPr>
              <a:t>Ajustabonos</a:t>
            </a:r>
            <a:r>
              <a:rPr lang="en-US" sz="1600" dirty="0" smtClean="0">
                <a:cs typeface="Arial" charset="0"/>
              </a:rPr>
              <a:t> as the collateral to support the issuance of new bonds.  A large tranche of the new bonds would be designed to have the features that US investors needed.  And just like the individual mortgage loans in a mortgage pool that support a set of collateralized mortgage obligations, the </a:t>
            </a:r>
            <a:r>
              <a:rPr lang="en-US" sz="1600" dirty="0" err="1" smtClean="0">
                <a:cs typeface="Arial" charset="0"/>
              </a:rPr>
              <a:t>Ajustabonos</a:t>
            </a:r>
            <a:r>
              <a:rPr lang="en-US" sz="1600" dirty="0" smtClean="0">
                <a:cs typeface="Arial" charset="0"/>
              </a:rPr>
              <a:t> would provide the cash flow for the coupon interest and principal payment of the new bonds.</a:t>
            </a:r>
          </a:p>
          <a:p>
            <a:pPr marL="0" indent="0"/>
            <a:endParaRPr lang="en-US" sz="1600" dirty="0" smtClean="0">
              <a:cs typeface="Arial" charset="0"/>
            </a:endParaRPr>
          </a:p>
          <a:p>
            <a:pPr marL="0" indent="0"/>
            <a:endParaRPr lang="en-US" sz="1600" dirty="0" smtClean="0">
              <a:cs typeface="Arial" charset="0"/>
            </a:endParaRPr>
          </a:p>
          <a:p>
            <a:pPr marL="0" indent="0"/>
            <a:r>
              <a:rPr lang="en-US" sz="1600" dirty="0" smtClean="0">
                <a:cs typeface="Arial" charset="0"/>
              </a:rPr>
              <a:t>How to accomplish all of this?</a:t>
            </a:r>
          </a:p>
          <a:p>
            <a:pPr marL="0" indent="0"/>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881405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950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8950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895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3B28D948-D361-4773-930E-BF35A2AEFE7A}" type="slidenum">
              <a:rPr lang="en-US" sz="900"/>
              <a:pPr/>
              <a:t>94</a:t>
            </a:fld>
            <a:endParaRPr lang="en-US" sz="900"/>
          </a:p>
        </p:txBody>
      </p:sp>
      <p:sp>
        <p:nvSpPr>
          <p:cNvPr id="114692" name="Rectangle 2"/>
          <p:cNvSpPr>
            <a:spLocks noGrp="1" noChangeArrowheads="1"/>
          </p:cNvSpPr>
          <p:nvPr>
            <p:ph type="title"/>
          </p:nvPr>
        </p:nvSpPr>
        <p:spPr/>
        <p:txBody>
          <a:bodyPr/>
          <a:lstStyle/>
          <a:p>
            <a:r>
              <a:rPr lang="en-US" smtClean="0"/>
              <a:t>Exotic Options, Real Options, and Structured Products</a:t>
            </a:r>
          </a:p>
        </p:txBody>
      </p:sp>
      <p:sp>
        <p:nvSpPr>
          <p:cNvPr id="790531" name="Rectangle 3"/>
          <p:cNvSpPr>
            <a:spLocks noGrp="1" noChangeArrowheads="1"/>
          </p:cNvSpPr>
          <p:nvPr>
            <p:ph type="body" idx="1"/>
          </p:nvPr>
        </p:nvSpPr>
        <p:spPr/>
        <p:txBody>
          <a:bodyPr/>
          <a:lstStyle/>
          <a:p>
            <a:pPr marL="0" indent="0" algn="ctr"/>
            <a:r>
              <a:rPr lang="en-US" u="sng" dirty="0" smtClean="0">
                <a:cs typeface="Arial" charset="0"/>
              </a:rPr>
              <a:t>Morgan Stanley's  "PLUS I"  Program</a:t>
            </a:r>
          </a:p>
          <a:p>
            <a:pPr marL="0" indent="0"/>
            <a:endParaRPr lang="en-US" sz="1400" dirty="0" smtClean="0">
              <a:cs typeface="Arial" charset="0"/>
            </a:endParaRPr>
          </a:p>
          <a:p>
            <a:pPr marL="0" indent="0"/>
            <a:r>
              <a:rPr lang="en-US" sz="1600" dirty="0" smtClean="0">
                <a:cs typeface="Arial" charset="0"/>
              </a:rPr>
              <a:t>1.  To do the securitization, they set up a "Special Purpose Vehicle" (SPV), </a:t>
            </a:r>
            <a:r>
              <a:rPr lang="en-US" sz="1600" dirty="0">
                <a:cs typeface="Arial" charset="0"/>
              </a:rPr>
              <a:t>a new financial </a:t>
            </a:r>
            <a:r>
              <a:rPr lang="en-US" sz="1600" dirty="0" smtClean="0">
                <a:cs typeface="Arial" charset="0"/>
              </a:rPr>
              <a:t>firm wholly owned by the firm doing the deal.  In this case, it was a Bermuda-based corporation.  Legal aspects of doing this were amusing but not very important.</a:t>
            </a:r>
          </a:p>
          <a:p>
            <a:pPr marL="0" indent="0"/>
            <a:endParaRPr lang="en-US" sz="1600" dirty="0" smtClean="0">
              <a:cs typeface="Arial" charset="0"/>
            </a:endParaRPr>
          </a:p>
          <a:p>
            <a:pPr marL="0" indent="0"/>
            <a:r>
              <a:rPr lang="en-US" sz="1600" dirty="0" smtClean="0">
                <a:cs typeface="Arial" charset="0"/>
              </a:rPr>
              <a:t>2.  Next, transfer the </a:t>
            </a:r>
            <a:r>
              <a:rPr lang="en-US" sz="1600" dirty="0" err="1" smtClean="0">
                <a:cs typeface="Arial" charset="0"/>
              </a:rPr>
              <a:t>Ajustabonos</a:t>
            </a:r>
            <a:r>
              <a:rPr lang="en-US" sz="1600" dirty="0" smtClean="0">
                <a:cs typeface="Arial" charset="0"/>
              </a:rPr>
              <a:t> to the SPV.  The SPV then issued two classes of new bonds.  80% of the new bonds were denominated in US dollars and had higher priority than the remaining 20% (i.e., they got paid first).  </a:t>
            </a:r>
          </a:p>
          <a:p>
            <a:pPr marL="0" indent="0"/>
            <a:endParaRPr lang="en-US" sz="1600" dirty="0" smtClean="0">
              <a:cs typeface="Arial" charset="0"/>
            </a:endParaRPr>
          </a:p>
          <a:p>
            <a:pPr marL="0" indent="0"/>
            <a:r>
              <a:rPr lang="en-US" sz="1600" dirty="0" smtClean="0">
                <a:cs typeface="Arial" charset="0"/>
              </a:rPr>
              <a:t>3.  The lower priority bonds were retained by </a:t>
            </a:r>
            <a:r>
              <a:rPr lang="en-US" sz="1600" dirty="0" err="1" smtClean="0">
                <a:cs typeface="Arial" charset="0"/>
              </a:rPr>
              <a:t>Banamex</a:t>
            </a:r>
            <a:r>
              <a:rPr lang="en-US" sz="1600" dirty="0" smtClean="0">
                <a:cs typeface="Arial" charset="0"/>
              </a:rPr>
              <a:t>.  These served as a cushion to improve the credit quality of the senior bonds.  If the peso/dollar exchange rate changed adversely, the impact on the dollar-denominated bonds would be offset by reduction in the payments to the bonds held by </a:t>
            </a:r>
            <a:r>
              <a:rPr lang="en-US" sz="1600" dirty="0" err="1" smtClean="0">
                <a:cs typeface="Arial" charset="0"/>
              </a:rPr>
              <a:t>Banamex</a:t>
            </a:r>
            <a:r>
              <a:rPr lang="en-US" sz="1600" dirty="0" smtClean="0">
                <a:cs typeface="Arial" charset="0"/>
              </a:rPr>
              <a:t>.  The PLUS I bonds were therefore rated AA- by Standard and Poor's, a high investment grade rating.</a:t>
            </a:r>
          </a:p>
          <a:p>
            <a:pPr marL="0" indent="0"/>
            <a:endParaRPr lang="en-US" sz="1600" dirty="0" smtClean="0">
              <a:cs typeface="Arial" charset="0"/>
            </a:endParaRPr>
          </a:p>
          <a:p>
            <a:pPr marL="0" indent="0"/>
            <a:r>
              <a:rPr lang="en-US" sz="1600" dirty="0" smtClean="0">
                <a:cs typeface="Arial" charset="0"/>
              </a:rPr>
              <a:t>4.  The bonds held by </a:t>
            </a:r>
            <a:r>
              <a:rPr lang="en-US" sz="1600" dirty="0" err="1" smtClean="0">
                <a:cs typeface="Arial" charset="0"/>
              </a:rPr>
              <a:t>Banamex</a:t>
            </a:r>
            <a:r>
              <a:rPr lang="en-US" sz="1600" dirty="0" smtClean="0">
                <a:cs typeface="Arial" charset="0"/>
              </a:rPr>
              <a:t> were counted as paid-in capital invested in the SPV.  Since the SPV was just a wholly-owned subsidiary of </a:t>
            </a:r>
            <a:r>
              <a:rPr lang="en-US" sz="1600" dirty="0" err="1" smtClean="0">
                <a:cs typeface="Arial" charset="0"/>
              </a:rPr>
              <a:t>Banamex</a:t>
            </a:r>
            <a:r>
              <a:rPr lang="en-US" sz="1600" dirty="0" smtClean="0">
                <a:cs typeface="Arial" charset="0"/>
              </a:rPr>
              <a:t>, transferring the </a:t>
            </a:r>
            <a:r>
              <a:rPr lang="en-US" sz="1600" dirty="0" err="1" smtClean="0">
                <a:cs typeface="Arial" charset="0"/>
              </a:rPr>
              <a:t>Ajustabonos</a:t>
            </a:r>
            <a:r>
              <a:rPr lang="en-US" sz="1600" dirty="0" smtClean="0">
                <a:cs typeface="Arial" charset="0"/>
              </a:rPr>
              <a:t> to it did not count as a sale for accounting purposes, so no loss was recorded on </a:t>
            </a:r>
            <a:r>
              <a:rPr lang="en-US" sz="1600" dirty="0" err="1" smtClean="0">
                <a:cs typeface="Arial" charset="0"/>
              </a:rPr>
              <a:t>Banamex's</a:t>
            </a:r>
            <a:r>
              <a:rPr lang="en-US" sz="1600" dirty="0" smtClean="0">
                <a:cs typeface="Arial" charset="0"/>
              </a:rPr>
              <a:t> books.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174093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053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053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0531">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05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0252C3C-E013-407E-807C-468020DD462E}" type="slidenum">
              <a:rPr lang="en-US" sz="900"/>
              <a:pPr/>
              <a:t>95</a:t>
            </a:fld>
            <a:endParaRPr lang="en-US" sz="900"/>
          </a:p>
        </p:txBody>
      </p:sp>
      <p:sp>
        <p:nvSpPr>
          <p:cNvPr id="116740" name="Rectangle 2"/>
          <p:cNvSpPr>
            <a:spLocks noGrp="1" noChangeArrowheads="1"/>
          </p:cNvSpPr>
          <p:nvPr>
            <p:ph type="title"/>
          </p:nvPr>
        </p:nvSpPr>
        <p:spPr/>
        <p:txBody>
          <a:bodyPr/>
          <a:lstStyle/>
          <a:p>
            <a:r>
              <a:rPr lang="en-US" smtClean="0"/>
              <a:t>Exotic Options, Real Options, and Structured Products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cxnSp>
        <p:nvCxnSpPr>
          <p:cNvPr id="3" name="Straight Connector 2"/>
          <p:cNvCxnSpPr/>
          <p:nvPr/>
        </p:nvCxnSpPr>
        <p:spPr bwMode="auto">
          <a:xfrm>
            <a:off x="2756356" y="2045888"/>
            <a:ext cx="34251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4545685" y="2045888"/>
            <a:ext cx="19736" cy="220377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TextBox 8"/>
          <p:cNvSpPr txBox="1"/>
          <p:nvPr/>
        </p:nvSpPr>
        <p:spPr>
          <a:xfrm>
            <a:off x="4834042" y="2393524"/>
            <a:ext cx="904415" cy="338554"/>
          </a:xfrm>
          <a:prstGeom prst="rect">
            <a:avLst/>
          </a:prstGeom>
          <a:noFill/>
        </p:spPr>
        <p:txBody>
          <a:bodyPr wrap="none" rtlCol="0">
            <a:spAutoFit/>
          </a:bodyPr>
          <a:lstStyle/>
          <a:p>
            <a:r>
              <a:rPr lang="en-US" dirty="0" smtClean="0"/>
              <a:t>Deposits</a:t>
            </a:r>
            <a:endParaRPr lang="en-US" dirty="0"/>
          </a:p>
        </p:txBody>
      </p:sp>
      <p:sp>
        <p:nvSpPr>
          <p:cNvPr id="13" name="TextBox 12"/>
          <p:cNvSpPr txBox="1"/>
          <p:nvPr/>
        </p:nvSpPr>
        <p:spPr>
          <a:xfrm>
            <a:off x="3330871" y="2261820"/>
            <a:ext cx="686406" cy="338554"/>
          </a:xfrm>
          <a:prstGeom prst="rect">
            <a:avLst/>
          </a:prstGeom>
          <a:noFill/>
        </p:spPr>
        <p:txBody>
          <a:bodyPr wrap="none" rtlCol="0">
            <a:spAutoFit/>
          </a:bodyPr>
          <a:lstStyle/>
          <a:p>
            <a:r>
              <a:rPr lang="en-US" dirty="0" smtClean="0"/>
              <a:t>Loans</a:t>
            </a:r>
            <a:endParaRPr lang="en-US" dirty="0"/>
          </a:p>
        </p:txBody>
      </p:sp>
      <p:sp>
        <p:nvSpPr>
          <p:cNvPr id="14" name="TextBox 13"/>
          <p:cNvSpPr txBox="1"/>
          <p:nvPr/>
        </p:nvSpPr>
        <p:spPr>
          <a:xfrm>
            <a:off x="3115234" y="2677769"/>
            <a:ext cx="1212191" cy="338554"/>
          </a:xfrm>
          <a:prstGeom prst="rect">
            <a:avLst/>
          </a:prstGeom>
          <a:noFill/>
        </p:spPr>
        <p:txBody>
          <a:bodyPr wrap="none" rtlCol="0">
            <a:spAutoFit/>
          </a:bodyPr>
          <a:lstStyle/>
          <a:p>
            <a:r>
              <a:rPr lang="en-US" dirty="0" err="1" smtClean="0"/>
              <a:t>Ajustabonos</a:t>
            </a:r>
            <a:endParaRPr lang="en-US" dirty="0"/>
          </a:p>
        </p:txBody>
      </p:sp>
      <p:cxnSp>
        <p:nvCxnSpPr>
          <p:cNvPr id="11" name="Straight Connector 10"/>
          <p:cNvCxnSpPr/>
          <p:nvPr/>
        </p:nvCxnSpPr>
        <p:spPr bwMode="auto">
          <a:xfrm>
            <a:off x="4555553" y="3702552"/>
            <a:ext cx="124978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 name="TextBox 16"/>
          <p:cNvSpPr txBox="1"/>
          <p:nvPr/>
        </p:nvSpPr>
        <p:spPr>
          <a:xfrm>
            <a:off x="4834042" y="3821159"/>
            <a:ext cx="1038169" cy="338554"/>
          </a:xfrm>
          <a:prstGeom prst="rect">
            <a:avLst/>
          </a:prstGeom>
          <a:noFill/>
        </p:spPr>
        <p:txBody>
          <a:bodyPr wrap="none" rtlCol="0">
            <a:spAutoFit/>
          </a:bodyPr>
          <a:lstStyle/>
          <a:p>
            <a:r>
              <a:rPr lang="en-US" dirty="0" smtClean="0"/>
              <a:t>Net Worth</a:t>
            </a:r>
            <a:endParaRPr lang="en-US" dirty="0"/>
          </a:p>
        </p:txBody>
      </p:sp>
      <p:sp>
        <p:nvSpPr>
          <p:cNvPr id="28" name="TextBox 27"/>
          <p:cNvSpPr txBox="1"/>
          <p:nvPr/>
        </p:nvSpPr>
        <p:spPr>
          <a:xfrm>
            <a:off x="4093477" y="1523372"/>
            <a:ext cx="960519" cy="338554"/>
          </a:xfrm>
          <a:prstGeom prst="rect">
            <a:avLst/>
          </a:prstGeom>
          <a:noFill/>
          <a:ln>
            <a:solidFill>
              <a:schemeClr val="tx1"/>
            </a:solidFill>
          </a:ln>
        </p:spPr>
        <p:txBody>
          <a:bodyPr wrap="none" rtlCol="0">
            <a:spAutoFit/>
          </a:bodyPr>
          <a:lstStyle/>
          <a:p>
            <a:r>
              <a:rPr lang="en-US" dirty="0" err="1" smtClean="0"/>
              <a:t>Banamex</a:t>
            </a:r>
            <a:endParaRPr lang="en-US" dirty="0"/>
          </a:p>
        </p:txBody>
      </p:sp>
    </p:spTree>
    <p:extLst>
      <p:ext uri="{BB962C8B-B14F-4D97-AF65-F5344CB8AC3E}">
        <p14:creationId xmlns:p14="http://schemas.microsoft.com/office/powerpoint/2010/main" val="15268986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 name="TextBox 24"/>
          <p:cNvSpPr txBox="1"/>
          <p:nvPr/>
        </p:nvSpPr>
        <p:spPr>
          <a:xfrm>
            <a:off x="2994530" y="3367436"/>
            <a:ext cx="1290738" cy="338554"/>
          </a:xfrm>
          <a:prstGeom prst="rect">
            <a:avLst/>
          </a:prstGeom>
          <a:solidFill>
            <a:schemeClr val="bg1"/>
          </a:solidFill>
          <a:ln>
            <a:solidFill>
              <a:schemeClr val="tx1"/>
            </a:solidFill>
          </a:ln>
        </p:spPr>
        <p:txBody>
          <a:bodyPr wrap="none" rtlCol="0">
            <a:spAutoFit/>
          </a:bodyPr>
          <a:lstStyle/>
          <a:p>
            <a:r>
              <a:rPr lang="en-US" dirty="0" smtClean="0"/>
              <a:t>PLUS I notes</a:t>
            </a:r>
            <a:endParaRPr lang="en-US" dirty="0"/>
          </a:p>
        </p:txBody>
      </p:sp>
      <p:sp>
        <p:nvSpPr>
          <p:cNvPr id="44" name="TextBox 43"/>
          <p:cNvSpPr txBox="1"/>
          <p:nvPr/>
        </p:nvSpPr>
        <p:spPr>
          <a:xfrm>
            <a:off x="2998825" y="3367436"/>
            <a:ext cx="1290738" cy="338554"/>
          </a:xfrm>
          <a:prstGeom prst="rect">
            <a:avLst/>
          </a:prstGeom>
          <a:solidFill>
            <a:schemeClr val="bg1"/>
          </a:solidFill>
          <a:ln>
            <a:solidFill>
              <a:schemeClr val="tx1"/>
            </a:solidFill>
          </a:ln>
        </p:spPr>
        <p:txBody>
          <a:bodyPr wrap="none" rtlCol="0">
            <a:spAutoFit/>
          </a:bodyPr>
          <a:lstStyle/>
          <a:p>
            <a:r>
              <a:rPr lang="en-US" strike="sngStrike" dirty="0" smtClean="0"/>
              <a:t>PLUS I notes</a:t>
            </a:r>
            <a:endParaRPr lang="en-US" strike="sngStrike" dirty="0"/>
          </a:p>
        </p:txBody>
      </p:sp>
      <p:sp>
        <p:nvSpPr>
          <p:cNvPr id="1167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0252C3C-E013-407E-807C-468020DD462E}" type="slidenum">
              <a:rPr lang="en-US" sz="900"/>
              <a:pPr/>
              <a:t>96</a:t>
            </a:fld>
            <a:endParaRPr lang="en-US" sz="900"/>
          </a:p>
        </p:txBody>
      </p:sp>
      <p:sp>
        <p:nvSpPr>
          <p:cNvPr id="116740" name="Rectangle 2"/>
          <p:cNvSpPr>
            <a:spLocks noGrp="1" noChangeArrowheads="1"/>
          </p:cNvSpPr>
          <p:nvPr>
            <p:ph type="title"/>
          </p:nvPr>
        </p:nvSpPr>
        <p:spPr/>
        <p:txBody>
          <a:bodyPr/>
          <a:lstStyle/>
          <a:p>
            <a:r>
              <a:rPr lang="en-US" smtClean="0"/>
              <a:t>Exotic Options, Real Options, and Structured Products</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cxnSp>
        <p:nvCxnSpPr>
          <p:cNvPr id="3" name="Straight Connector 2"/>
          <p:cNvCxnSpPr/>
          <p:nvPr/>
        </p:nvCxnSpPr>
        <p:spPr bwMode="auto">
          <a:xfrm>
            <a:off x="4499637" y="1670919"/>
            <a:ext cx="34251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6288966" y="1670919"/>
            <a:ext cx="19736" cy="220377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TextBox 8"/>
          <p:cNvSpPr txBox="1"/>
          <p:nvPr/>
        </p:nvSpPr>
        <p:spPr>
          <a:xfrm>
            <a:off x="6644201" y="1886851"/>
            <a:ext cx="904415" cy="338554"/>
          </a:xfrm>
          <a:prstGeom prst="rect">
            <a:avLst/>
          </a:prstGeom>
          <a:noFill/>
        </p:spPr>
        <p:txBody>
          <a:bodyPr wrap="none" rtlCol="0">
            <a:spAutoFit/>
          </a:bodyPr>
          <a:lstStyle/>
          <a:p>
            <a:r>
              <a:rPr lang="en-US" dirty="0" smtClean="0"/>
              <a:t>Deposits</a:t>
            </a:r>
            <a:endParaRPr lang="en-US" dirty="0"/>
          </a:p>
        </p:txBody>
      </p:sp>
      <p:sp>
        <p:nvSpPr>
          <p:cNvPr id="13" name="TextBox 12"/>
          <p:cNvSpPr txBox="1"/>
          <p:nvPr/>
        </p:nvSpPr>
        <p:spPr>
          <a:xfrm>
            <a:off x="5074152" y="1886851"/>
            <a:ext cx="686406" cy="338554"/>
          </a:xfrm>
          <a:prstGeom prst="rect">
            <a:avLst/>
          </a:prstGeom>
          <a:noFill/>
        </p:spPr>
        <p:txBody>
          <a:bodyPr wrap="none" rtlCol="0">
            <a:spAutoFit/>
          </a:bodyPr>
          <a:lstStyle/>
          <a:p>
            <a:r>
              <a:rPr lang="en-US" dirty="0" smtClean="0"/>
              <a:t>Loans</a:t>
            </a:r>
            <a:endParaRPr lang="en-US" dirty="0"/>
          </a:p>
        </p:txBody>
      </p:sp>
      <p:sp>
        <p:nvSpPr>
          <p:cNvPr id="14" name="TextBox 13"/>
          <p:cNvSpPr txBox="1"/>
          <p:nvPr/>
        </p:nvSpPr>
        <p:spPr>
          <a:xfrm>
            <a:off x="4858515" y="2302800"/>
            <a:ext cx="1212191" cy="338554"/>
          </a:xfrm>
          <a:prstGeom prst="rect">
            <a:avLst/>
          </a:prstGeom>
          <a:noFill/>
        </p:spPr>
        <p:txBody>
          <a:bodyPr wrap="none" rtlCol="0">
            <a:spAutoFit/>
          </a:bodyPr>
          <a:lstStyle/>
          <a:p>
            <a:r>
              <a:rPr lang="en-US" strike="sngStrike" dirty="0" err="1" smtClean="0"/>
              <a:t>Ajustabonos</a:t>
            </a:r>
            <a:endParaRPr lang="en-US" strike="sngStrike" dirty="0"/>
          </a:p>
        </p:txBody>
      </p:sp>
      <p:cxnSp>
        <p:nvCxnSpPr>
          <p:cNvPr id="11" name="Straight Connector 10"/>
          <p:cNvCxnSpPr/>
          <p:nvPr/>
        </p:nvCxnSpPr>
        <p:spPr bwMode="auto">
          <a:xfrm>
            <a:off x="6298834" y="3327583"/>
            <a:ext cx="124978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 name="TextBox 16"/>
          <p:cNvSpPr txBox="1"/>
          <p:nvPr/>
        </p:nvSpPr>
        <p:spPr>
          <a:xfrm>
            <a:off x="6577323" y="3446190"/>
            <a:ext cx="1038169" cy="338554"/>
          </a:xfrm>
          <a:prstGeom prst="rect">
            <a:avLst/>
          </a:prstGeom>
          <a:noFill/>
        </p:spPr>
        <p:txBody>
          <a:bodyPr wrap="none" rtlCol="0">
            <a:spAutoFit/>
          </a:bodyPr>
          <a:lstStyle/>
          <a:p>
            <a:r>
              <a:rPr lang="en-US" dirty="0" smtClean="0"/>
              <a:t>Net Worth</a:t>
            </a:r>
            <a:endParaRPr lang="en-US" dirty="0"/>
          </a:p>
        </p:txBody>
      </p:sp>
      <p:cxnSp>
        <p:nvCxnSpPr>
          <p:cNvPr id="18" name="Straight Connector 17"/>
          <p:cNvCxnSpPr/>
          <p:nvPr/>
        </p:nvCxnSpPr>
        <p:spPr bwMode="auto">
          <a:xfrm>
            <a:off x="1361136" y="2545750"/>
            <a:ext cx="272127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2847858" y="2545750"/>
            <a:ext cx="19736" cy="220377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TextBox 19"/>
          <p:cNvSpPr txBox="1"/>
          <p:nvPr/>
        </p:nvSpPr>
        <p:spPr>
          <a:xfrm>
            <a:off x="3021989" y="2822228"/>
            <a:ext cx="1229824" cy="338554"/>
          </a:xfrm>
          <a:prstGeom prst="rect">
            <a:avLst/>
          </a:prstGeom>
          <a:noFill/>
        </p:spPr>
        <p:txBody>
          <a:bodyPr wrap="none" rtlCol="0">
            <a:spAutoFit/>
          </a:bodyPr>
          <a:lstStyle/>
          <a:p>
            <a:r>
              <a:rPr lang="en-US" dirty="0" smtClean="0"/>
              <a:t>Peso tranche</a:t>
            </a:r>
            <a:endParaRPr lang="en-US" dirty="0"/>
          </a:p>
        </p:txBody>
      </p:sp>
      <p:sp>
        <p:nvSpPr>
          <p:cNvPr id="21" name="TextBox 20"/>
          <p:cNvSpPr txBox="1"/>
          <p:nvPr/>
        </p:nvSpPr>
        <p:spPr>
          <a:xfrm>
            <a:off x="5025484" y="3517952"/>
            <a:ext cx="1011815" cy="584775"/>
          </a:xfrm>
          <a:prstGeom prst="rect">
            <a:avLst/>
          </a:prstGeom>
          <a:noFill/>
        </p:spPr>
        <p:txBody>
          <a:bodyPr wrap="none" rtlCol="0">
            <a:spAutoFit/>
          </a:bodyPr>
          <a:lstStyle/>
          <a:p>
            <a:pPr algn="ctr"/>
            <a:r>
              <a:rPr lang="en-US" dirty="0" smtClean="0"/>
              <a:t>$$ for </a:t>
            </a:r>
          </a:p>
          <a:p>
            <a:pPr algn="ctr"/>
            <a:r>
              <a:rPr lang="en-US" dirty="0" smtClean="0"/>
              <a:t>new loans</a:t>
            </a:r>
            <a:endParaRPr lang="en-US" dirty="0"/>
          </a:p>
        </p:txBody>
      </p:sp>
      <p:sp>
        <p:nvSpPr>
          <p:cNvPr id="22" name="TextBox 21"/>
          <p:cNvSpPr txBox="1"/>
          <p:nvPr/>
        </p:nvSpPr>
        <p:spPr>
          <a:xfrm>
            <a:off x="1397317" y="2822228"/>
            <a:ext cx="1212191" cy="338554"/>
          </a:xfrm>
          <a:prstGeom prst="rect">
            <a:avLst/>
          </a:prstGeom>
          <a:noFill/>
        </p:spPr>
        <p:txBody>
          <a:bodyPr wrap="none" rtlCol="0">
            <a:spAutoFit/>
          </a:bodyPr>
          <a:lstStyle/>
          <a:p>
            <a:r>
              <a:rPr lang="en-US" dirty="0" err="1" smtClean="0"/>
              <a:t>Ajustabonos</a:t>
            </a:r>
            <a:endParaRPr lang="en-US" dirty="0"/>
          </a:p>
        </p:txBody>
      </p:sp>
      <p:cxnSp>
        <p:nvCxnSpPr>
          <p:cNvPr id="23" name="Straight Connector 22"/>
          <p:cNvCxnSpPr/>
          <p:nvPr/>
        </p:nvCxnSpPr>
        <p:spPr bwMode="auto">
          <a:xfrm>
            <a:off x="2857726" y="4202414"/>
            <a:ext cx="124978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 name="TextBox 27"/>
          <p:cNvSpPr txBox="1"/>
          <p:nvPr/>
        </p:nvSpPr>
        <p:spPr>
          <a:xfrm>
            <a:off x="5836758" y="1148403"/>
            <a:ext cx="960519" cy="338554"/>
          </a:xfrm>
          <a:prstGeom prst="rect">
            <a:avLst/>
          </a:prstGeom>
          <a:noFill/>
          <a:ln>
            <a:solidFill>
              <a:schemeClr val="tx1"/>
            </a:solidFill>
          </a:ln>
        </p:spPr>
        <p:txBody>
          <a:bodyPr wrap="none" rtlCol="0">
            <a:spAutoFit/>
          </a:bodyPr>
          <a:lstStyle/>
          <a:p>
            <a:r>
              <a:rPr lang="en-US" dirty="0" err="1" smtClean="0"/>
              <a:t>Banamex</a:t>
            </a:r>
            <a:endParaRPr lang="en-US" dirty="0"/>
          </a:p>
        </p:txBody>
      </p:sp>
      <p:sp>
        <p:nvSpPr>
          <p:cNvPr id="29" name="TextBox 28"/>
          <p:cNvSpPr txBox="1"/>
          <p:nvPr/>
        </p:nvSpPr>
        <p:spPr>
          <a:xfrm>
            <a:off x="2415386" y="1950893"/>
            <a:ext cx="559769" cy="338554"/>
          </a:xfrm>
          <a:prstGeom prst="rect">
            <a:avLst/>
          </a:prstGeom>
          <a:noFill/>
          <a:ln>
            <a:solidFill>
              <a:schemeClr val="tx1"/>
            </a:solidFill>
          </a:ln>
        </p:spPr>
        <p:txBody>
          <a:bodyPr wrap="none" rtlCol="0">
            <a:spAutoFit/>
          </a:bodyPr>
          <a:lstStyle/>
          <a:p>
            <a:r>
              <a:rPr lang="en-US" dirty="0" smtClean="0"/>
              <a:t>SPV</a:t>
            </a:r>
            <a:endParaRPr lang="en-US" dirty="0"/>
          </a:p>
        </p:txBody>
      </p:sp>
      <p:cxnSp>
        <p:nvCxnSpPr>
          <p:cNvPr id="30" name="Straight Arrow Connector 29"/>
          <p:cNvCxnSpPr>
            <a:stCxn id="14" idx="1"/>
          </p:cNvCxnSpPr>
          <p:nvPr/>
        </p:nvCxnSpPr>
        <p:spPr bwMode="auto">
          <a:xfrm flipH="1">
            <a:off x="2532691" y="2472077"/>
            <a:ext cx="2325824" cy="35015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34" name="TextBox 33"/>
          <p:cNvSpPr txBox="1"/>
          <p:nvPr/>
        </p:nvSpPr>
        <p:spPr>
          <a:xfrm>
            <a:off x="4858515" y="2718749"/>
            <a:ext cx="1229824" cy="584775"/>
          </a:xfrm>
          <a:prstGeom prst="rect">
            <a:avLst/>
          </a:prstGeom>
          <a:noFill/>
        </p:spPr>
        <p:txBody>
          <a:bodyPr wrap="none" rtlCol="0">
            <a:spAutoFit/>
          </a:bodyPr>
          <a:lstStyle/>
          <a:p>
            <a:r>
              <a:rPr lang="en-US" dirty="0" smtClean="0"/>
              <a:t>Peso tranche</a:t>
            </a:r>
          </a:p>
          <a:p>
            <a:r>
              <a:rPr lang="en-US" dirty="0" smtClean="0"/>
              <a:t>payments </a:t>
            </a:r>
            <a:endParaRPr lang="en-US" dirty="0"/>
          </a:p>
        </p:txBody>
      </p:sp>
      <p:sp>
        <p:nvSpPr>
          <p:cNvPr id="31" name="Rounded Rectangle 30"/>
          <p:cNvSpPr/>
          <p:nvPr/>
        </p:nvSpPr>
        <p:spPr bwMode="auto">
          <a:xfrm>
            <a:off x="3396002" y="5399010"/>
            <a:ext cx="2254982" cy="596694"/>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6736" name="TextBox 116735"/>
          <p:cNvSpPr txBox="1"/>
          <p:nvPr/>
        </p:nvSpPr>
        <p:spPr>
          <a:xfrm>
            <a:off x="3857702" y="5549334"/>
            <a:ext cx="1428596" cy="338554"/>
          </a:xfrm>
          <a:prstGeom prst="rect">
            <a:avLst/>
          </a:prstGeom>
          <a:noFill/>
        </p:spPr>
        <p:txBody>
          <a:bodyPr wrap="none" rtlCol="0">
            <a:spAutoFit/>
          </a:bodyPr>
          <a:lstStyle/>
          <a:p>
            <a:r>
              <a:rPr lang="en-US" dirty="0" smtClean="0"/>
              <a:t>$ Bond Market</a:t>
            </a:r>
            <a:endParaRPr lang="en-US" dirty="0"/>
          </a:p>
        </p:txBody>
      </p:sp>
      <p:cxnSp>
        <p:nvCxnSpPr>
          <p:cNvPr id="116738" name="Straight Arrow Connector 116737"/>
          <p:cNvCxnSpPr/>
          <p:nvPr/>
        </p:nvCxnSpPr>
        <p:spPr bwMode="auto">
          <a:xfrm>
            <a:off x="4240654" y="3705990"/>
            <a:ext cx="163891" cy="169302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9" name="Straight Arrow Connector 38"/>
          <p:cNvCxnSpPr/>
          <p:nvPr/>
        </p:nvCxnSpPr>
        <p:spPr bwMode="auto">
          <a:xfrm flipV="1">
            <a:off x="4712479" y="4102728"/>
            <a:ext cx="453906" cy="127209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43" name="TextBox 42"/>
          <p:cNvSpPr txBox="1"/>
          <p:nvPr/>
        </p:nvSpPr>
        <p:spPr>
          <a:xfrm>
            <a:off x="4858515" y="2285407"/>
            <a:ext cx="1212191" cy="338554"/>
          </a:xfrm>
          <a:prstGeom prst="rect">
            <a:avLst/>
          </a:prstGeom>
          <a:solidFill>
            <a:schemeClr val="bg1"/>
          </a:solidFill>
        </p:spPr>
        <p:txBody>
          <a:bodyPr wrap="none" rtlCol="0">
            <a:spAutoFit/>
          </a:bodyPr>
          <a:lstStyle/>
          <a:p>
            <a:r>
              <a:rPr lang="en-US" dirty="0" err="1" smtClean="0"/>
              <a:t>Ajustabonos</a:t>
            </a:r>
            <a:endParaRPr lang="en-US" dirty="0"/>
          </a:p>
        </p:txBody>
      </p:sp>
      <p:cxnSp>
        <p:nvCxnSpPr>
          <p:cNvPr id="4" name="Straight Arrow Connector 3"/>
          <p:cNvCxnSpPr>
            <a:endCxn id="34" idx="1"/>
          </p:cNvCxnSpPr>
          <p:nvPr/>
        </p:nvCxnSpPr>
        <p:spPr bwMode="auto">
          <a:xfrm>
            <a:off x="4404545" y="2986028"/>
            <a:ext cx="453970" cy="25109"/>
          </a:xfrm>
          <a:prstGeom prst="straightConnector1">
            <a:avLst/>
          </a:prstGeom>
          <a:solidFill>
            <a:schemeClr val="accent1"/>
          </a:solidFill>
          <a:ln w="9525" cap="flat" cmpd="sng" algn="ctr">
            <a:solidFill>
              <a:schemeClr val="tx1"/>
            </a:solidFill>
            <a:prstDash val="sysDash"/>
            <a:round/>
            <a:headEnd type="none" w="med" len="med"/>
            <a:tailEnd type="triangle"/>
          </a:ln>
          <a:effectLst/>
        </p:spPr>
      </p:cxnSp>
    </p:spTree>
    <p:extLst>
      <p:ext uri="{BB962C8B-B14F-4D97-AF65-F5344CB8AC3E}">
        <p14:creationId xmlns:p14="http://schemas.microsoft.com/office/powerpoint/2010/main" val="248243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6738"/>
                                        </p:tgtEl>
                                        <p:attrNameLst>
                                          <p:attrName>style.visibility</p:attrName>
                                        </p:attrNameLst>
                                      </p:cBhvr>
                                      <p:to>
                                        <p:strVal val="visible"/>
                                      </p:to>
                                    </p:set>
                                  </p:childTnLst>
                                </p:cTn>
                              </p:par>
                              <p:par>
                                <p:cTn id="33" presetID="1" presetClass="exit"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67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4" grpId="0" animBg="1"/>
      <p:bldP spid="20" grpId="0"/>
      <p:bldP spid="21" grpId="0"/>
      <p:bldP spid="22" grpId="0"/>
      <p:bldP spid="29" grpId="0" animBg="1"/>
      <p:bldP spid="31" grpId="0" animBg="1"/>
      <p:bldP spid="116736" grpId="0"/>
      <p:bldP spid="43"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E188788F-DA4C-4C02-B170-D8A942BE1002}" type="slidenum">
              <a:rPr lang="en-US" sz="900"/>
              <a:pPr/>
              <a:t>97</a:t>
            </a:fld>
            <a:endParaRPr lang="en-US" sz="900"/>
          </a:p>
        </p:txBody>
      </p:sp>
      <p:sp>
        <p:nvSpPr>
          <p:cNvPr id="115716" name="Rectangle 2"/>
          <p:cNvSpPr>
            <a:spLocks noGrp="1" noChangeArrowheads="1"/>
          </p:cNvSpPr>
          <p:nvPr>
            <p:ph type="title"/>
          </p:nvPr>
        </p:nvSpPr>
        <p:spPr/>
        <p:txBody>
          <a:bodyPr/>
          <a:lstStyle/>
          <a:p>
            <a:r>
              <a:rPr lang="en-US" smtClean="0"/>
              <a:t>Exotic Options, Real Options, and Structured Products</a:t>
            </a:r>
          </a:p>
        </p:txBody>
      </p:sp>
      <p:sp>
        <p:nvSpPr>
          <p:cNvPr id="791555" name="Rectangle 3"/>
          <p:cNvSpPr>
            <a:spLocks noGrp="1" noChangeArrowheads="1"/>
          </p:cNvSpPr>
          <p:nvPr>
            <p:ph type="body" idx="1"/>
          </p:nvPr>
        </p:nvSpPr>
        <p:spPr/>
        <p:txBody>
          <a:bodyPr/>
          <a:lstStyle/>
          <a:p>
            <a:pPr marL="0" indent="0" algn="ctr"/>
            <a:r>
              <a:rPr lang="en-US" u="sng" smtClean="0">
                <a:cs typeface="Arial" charset="0"/>
              </a:rPr>
              <a:t>Morgan Stanley's  "PLUS I"  Program</a:t>
            </a:r>
          </a:p>
          <a:p>
            <a:pPr marL="0" indent="0" algn="ctr"/>
            <a:endParaRPr lang="en-US" u="sng" smtClean="0">
              <a:cs typeface="Arial" charset="0"/>
            </a:endParaRPr>
          </a:p>
          <a:p>
            <a:pPr marL="0" indent="0"/>
            <a:r>
              <a:rPr lang="en-US" smtClean="0">
                <a:cs typeface="Arial" charset="0"/>
              </a:rPr>
              <a:t>Structured products are created for a number of reasons.  This deal illustrates all of them:</a:t>
            </a:r>
          </a:p>
          <a:p>
            <a:pPr lvl="1"/>
            <a:r>
              <a:rPr lang="en-US" i="1" smtClean="0">
                <a:cs typeface="Arial" charset="0"/>
              </a:rPr>
              <a:t>"to reduce the impact of undesirable types of risk or other characteristics of the underlying asset (e.g., prepayments, credit risk, ...)"</a:t>
            </a:r>
            <a:r>
              <a:rPr lang="en-US" smtClean="0">
                <a:cs typeface="Arial" charset="0"/>
              </a:rPr>
              <a:t>  </a:t>
            </a:r>
          </a:p>
          <a:p>
            <a:pPr lvl="1">
              <a:buFontTx/>
              <a:buNone/>
            </a:pPr>
            <a:r>
              <a:rPr lang="en-US" smtClean="0">
                <a:cs typeface="Arial" charset="0"/>
              </a:rPr>
              <a:t>	</a:t>
            </a:r>
            <a:r>
              <a:rPr lang="en-US" b="1" smtClean="0">
                <a:cs typeface="Arial" charset="0"/>
              </a:rPr>
              <a:t>In this case, it was exchange rate risk that was the problem.</a:t>
            </a:r>
          </a:p>
          <a:p>
            <a:pPr lvl="1"/>
            <a:endParaRPr lang="en-US" smtClean="0">
              <a:cs typeface="Arial" charset="0"/>
            </a:endParaRPr>
          </a:p>
          <a:p>
            <a:pPr lvl="1"/>
            <a:r>
              <a:rPr lang="en-US" i="1" smtClean="0">
                <a:cs typeface="Arial" charset="0"/>
              </a:rPr>
              <a:t>"to create liquidity for an illiquid class of assets"</a:t>
            </a:r>
          </a:p>
          <a:p>
            <a:pPr lvl="1">
              <a:buFontTx/>
              <a:buNone/>
            </a:pPr>
            <a:r>
              <a:rPr lang="en-US" b="1" smtClean="0">
                <a:cs typeface="Arial" charset="0"/>
              </a:rPr>
              <a:t>	The illiquid Ajustabonos were turned into highly marketable PLUS I bonds.</a:t>
            </a:r>
          </a:p>
          <a:p>
            <a:pPr lvl="1"/>
            <a:endParaRPr lang="en-US" b="1" smtClean="0">
              <a:cs typeface="Arial" charset="0"/>
            </a:endParaRPr>
          </a:p>
          <a:p>
            <a:pPr lvl="1"/>
            <a:r>
              <a:rPr lang="en-US" i="1" smtClean="0">
                <a:cs typeface="Arial" charset="0"/>
              </a:rPr>
              <a:t>"to secure more favorable tax or regulatory treatment"</a:t>
            </a:r>
          </a:p>
          <a:p>
            <a:pPr lvl="1">
              <a:buFontTx/>
              <a:buNone/>
            </a:pPr>
            <a:r>
              <a:rPr lang="en-US" b="1" smtClean="0">
                <a:cs typeface="Arial" charset="0"/>
              </a:rPr>
              <a:t>	Here the special treatment needed was an investment grade bond rating.</a:t>
            </a:r>
          </a:p>
          <a:p>
            <a:pPr lvl="1"/>
            <a:endParaRPr lang="en-US" smtClean="0">
              <a:cs typeface="Arial" charset="0"/>
            </a:endParaRPr>
          </a:p>
          <a:p>
            <a:pPr lvl="1"/>
            <a:r>
              <a:rPr lang="en-US" i="1" smtClean="0">
                <a:cs typeface="Arial" charset="0"/>
              </a:rPr>
              <a:t>"to avoid unfavorable accounting treatment"</a:t>
            </a:r>
          </a:p>
          <a:p>
            <a:pPr lvl="1">
              <a:buFontTx/>
              <a:buNone/>
            </a:pPr>
            <a:r>
              <a:rPr lang="en-US" b="1" smtClean="0">
                <a:cs typeface="Arial" charset="0"/>
              </a:rPr>
              <a:t>	Banamex was able to bring in cash without actually selling the bonds and booking an accounting loss.</a:t>
            </a:r>
            <a:endParaRPr lang="en-US" sz="1000" b="1" smtClean="0">
              <a:cs typeface="Arial" charset="0"/>
            </a:endParaRPr>
          </a:p>
          <a:p>
            <a:pPr marL="0" indent="0"/>
            <a:endParaRPr lang="en-US" u="sng"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819928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155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155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15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155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1555">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1555">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91555">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91555">
                                            <p:txEl>
                                              <p:pRg st="12" end="1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9155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build="p" bldLvl="2"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50252C3C-E013-407E-807C-468020DD462E}" type="slidenum">
              <a:rPr lang="en-US" sz="900"/>
              <a:pPr/>
              <a:t>98</a:t>
            </a:fld>
            <a:endParaRPr lang="en-US" sz="900"/>
          </a:p>
        </p:txBody>
      </p:sp>
      <p:sp>
        <p:nvSpPr>
          <p:cNvPr id="116740" name="Rectangle 2"/>
          <p:cNvSpPr>
            <a:spLocks noGrp="1" noChangeArrowheads="1"/>
          </p:cNvSpPr>
          <p:nvPr>
            <p:ph type="title"/>
          </p:nvPr>
        </p:nvSpPr>
        <p:spPr/>
        <p:txBody>
          <a:bodyPr/>
          <a:lstStyle/>
          <a:p>
            <a:r>
              <a:rPr lang="en-US" smtClean="0"/>
              <a:t>Exotic Options, Real Options, and Structured Products</a:t>
            </a:r>
          </a:p>
        </p:txBody>
      </p:sp>
      <p:sp>
        <p:nvSpPr>
          <p:cNvPr id="792579" name="Rectangle 3"/>
          <p:cNvSpPr>
            <a:spLocks noGrp="1" noChangeArrowheads="1"/>
          </p:cNvSpPr>
          <p:nvPr>
            <p:ph type="body" idx="1"/>
          </p:nvPr>
        </p:nvSpPr>
        <p:spPr/>
        <p:txBody>
          <a:bodyPr/>
          <a:lstStyle/>
          <a:p>
            <a:pPr marL="0" indent="0" algn="ctr"/>
            <a:r>
              <a:rPr lang="en-US" u="sng" dirty="0" smtClean="0">
                <a:cs typeface="Arial" charset="0"/>
              </a:rPr>
              <a:t>Morgan Stanley's  "PLUS I"  Program</a:t>
            </a:r>
          </a:p>
          <a:p>
            <a:pPr marL="0" indent="0"/>
            <a:endParaRPr lang="en-US" sz="1600" dirty="0" smtClean="0">
              <a:cs typeface="Arial" charset="0"/>
            </a:endParaRPr>
          </a:p>
          <a:p>
            <a:pPr marL="0" indent="0"/>
            <a:r>
              <a:rPr lang="en-US" sz="1600" dirty="0" err="1" smtClean="0">
                <a:cs typeface="Arial" charset="0"/>
              </a:rPr>
              <a:t>Partnoy</a:t>
            </a:r>
            <a:r>
              <a:rPr lang="en-US" sz="1600" dirty="0" smtClean="0">
                <a:cs typeface="Arial" charset="0"/>
              </a:rPr>
              <a:t> is highly scornful of this deal.  Let us think about the various parties involved and ask whether they were hurt by it, helped by it, or not affected one way or the other.</a:t>
            </a:r>
          </a:p>
          <a:p>
            <a:pPr marL="0" indent="0"/>
            <a:endParaRPr lang="en-US" sz="1600" dirty="0">
              <a:cs typeface="Arial" charset="0"/>
            </a:endParaRPr>
          </a:p>
          <a:p>
            <a:pPr marL="0" indent="0"/>
            <a:r>
              <a:rPr lang="en-US" sz="1600" dirty="0" smtClean="0">
                <a:cs typeface="Arial" charset="0"/>
              </a:rPr>
              <a:t>How about:</a:t>
            </a:r>
          </a:p>
          <a:p>
            <a:pPr lvl="1"/>
            <a:r>
              <a:rPr lang="en-US" dirty="0" smtClean="0">
                <a:cs typeface="Arial" charset="0"/>
              </a:rPr>
              <a:t>Morgan Stanley</a:t>
            </a:r>
          </a:p>
          <a:p>
            <a:pPr lvl="1"/>
            <a:r>
              <a:rPr lang="en-US" dirty="0" err="1" smtClean="0">
                <a:cs typeface="Arial" charset="0"/>
              </a:rPr>
              <a:t>Banamex</a:t>
            </a:r>
            <a:endParaRPr lang="en-US" dirty="0" smtClean="0">
              <a:cs typeface="Arial" charset="0"/>
            </a:endParaRPr>
          </a:p>
          <a:p>
            <a:pPr lvl="1"/>
            <a:r>
              <a:rPr lang="en-US" dirty="0" smtClean="0">
                <a:cs typeface="Arial" charset="0"/>
              </a:rPr>
              <a:t>Bermuda school girls</a:t>
            </a:r>
          </a:p>
          <a:p>
            <a:pPr lvl="1"/>
            <a:r>
              <a:rPr lang="en-US" dirty="0" smtClean="0">
                <a:cs typeface="Arial" charset="0"/>
              </a:rPr>
              <a:t>US buyers of PLUS I notes, like the Wisconsin pension fund</a:t>
            </a:r>
          </a:p>
          <a:p>
            <a:pPr lvl="1"/>
            <a:r>
              <a:rPr lang="en-US" dirty="0" smtClean="0">
                <a:cs typeface="Arial" charset="0"/>
              </a:rPr>
              <a:t>The Mexican government, issuer of the </a:t>
            </a:r>
            <a:r>
              <a:rPr lang="en-US" dirty="0" err="1" smtClean="0">
                <a:cs typeface="Arial" charset="0"/>
              </a:rPr>
              <a:t>Ajustabonos</a:t>
            </a:r>
            <a:endParaRPr lang="en-US" dirty="0" smtClean="0">
              <a:cs typeface="Arial" charset="0"/>
            </a:endParaRPr>
          </a:p>
          <a:p>
            <a:pPr lvl="1"/>
            <a:r>
              <a:rPr lang="en-US" dirty="0" smtClean="0">
                <a:cs typeface="Arial" charset="0"/>
              </a:rPr>
              <a:t>Mexican borrowers who are now able to get loans from </a:t>
            </a:r>
            <a:r>
              <a:rPr lang="en-US" dirty="0" err="1" smtClean="0">
                <a:cs typeface="Arial" charset="0"/>
              </a:rPr>
              <a:t>Banamex</a:t>
            </a:r>
            <a:endParaRPr lang="en-US" dirty="0" smtClean="0">
              <a:cs typeface="Arial" charset="0"/>
            </a:endParaRPr>
          </a:p>
          <a:p>
            <a:pPr lvl="1"/>
            <a:r>
              <a:rPr lang="en-US" dirty="0" smtClean="0">
                <a:cs typeface="Arial" charset="0"/>
              </a:rPr>
              <a:t>other Mexican holders of </a:t>
            </a:r>
            <a:r>
              <a:rPr lang="en-US" dirty="0" err="1" smtClean="0">
                <a:cs typeface="Arial" charset="0"/>
              </a:rPr>
              <a:t>Ajustabonos</a:t>
            </a:r>
            <a:endParaRPr lang="en-US" dirty="0" smtClean="0">
              <a:cs typeface="Arial" charset="0"/>
            </a:endParaRPr>
          </a:p>
          <a:p>
            <a:pPr marL="0" indent="0"/>
            <a:endParaRPr lang="en-US" sz="1600" dirty="0" smtClean="0">
              <a:cs typeface="Arial" charset="0"/>
            </a:endParaRPr>
          </a:p>
          <a:p>
            <a:pPr marL="0" indent="0"/>
            <a:r>
              <a:rPr lang="en-US" sz="1600" dirty="0" smtClean="0">
                <a:cs typeface="Arial" charset="0"/>
              </a:rPr>
              <a:t>Bottom line:  It seems as if almost everyone benefited from this deal and no one was hurt.  The derivatives concept and some creative financial engineering  produced a new structure in the financial market that made it possible for capital to flow more freely and more efficiently.</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683090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25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257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25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257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257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2579">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92579">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92579">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92579">
                                            <p:txEl>
                                              <p:pRg st="11" end="1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9257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79" grpId="0" build="p" bldLvl="2"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701CFE8A-27D3-460B-A38A-E4A90C772A0D}" type="slidenum">
              <a:rPr lang="en-US" sz="900"/>
              <a:pPr/>
              <a:t>99</a:t>
            </a:fld>
            <a:endParaRPr lang="en-US" sz="900"/>
          </a:p>
        </p:txBody>
      </p:sp>
      <p:sp>
        <p:nvSpPr>
          <p:cNvPr id="117764" name="Rectangle 2"/>
          <p:cNvSpPr>
            <a:spLocks noGrp="1" noChangeArrowheads="1"/>
          </p:cNvSpPr>
          <p:nvPr>
            <p:ph type="title"/>
          </p:nvPr>
        </p:nvSpPr>
        <p:spPr/>
        <p:txBody>
          <a:bodyPr/>
          <a:lstStyle/>
          <a:p>
            <a:r>
              <a:rPr lang="en-US" smtClean="0"/>
              <a:t>Concluding Thoughts</a:t>
            </a:r>
          </a:p>
        </p:txBody>
      </p:sp>
      <p:sp>
        <p:nvSpPr>
          <p:cNvPr id="793603" name="Rectangle 3"/>
          <p:cNvSpPr>
            <a:spLocks noGrp="1" noChangeArrowheads="1"/>
          </p:cNvSpPr>
          <p:nvPr>
            <p:ph type="body" idx="1"/>
          </p:nvPr>
        </p:nvSpPr>
        <p:spPr/>
        <p:txBody>
          <a:bodyPr/>
          <a:lstStyle/>
          <a:p>
            <a:pPr marL="230188" indent="-230188" algn="ctr"/>
            <a:r>
              <a:rPr lang="en-US" u="sng" dirty="0" smtClean="0"/>
              <a:t>A Few General Principles of Options</a:t>
            </a:r>
          </a:p>
          <a:p>
            <a:pPr marL="230188" indent="-230188"/>
            <a:r>
              <a:rPr lang="en-US" dirty="0" smtClean="0"/>
              <a:t>Buying options reduces overall risk exposure; writing options increases it</a:t>
            </a:r>
          </a:p>
          <a:p>
            <a:pPr marL="230188" indent="-230188"/>
            <a:endParaRPr lang="en-US" sz="1200" dirty="0" smtClean="0"/>
          </a:p>
          <a:p>
            <a:pPr marL="230188" indent="-230188"/>
            <a:r>
              <a:rPr lang="en-US" dirty="0" smtClean="0"/>
              <a:t>You pay for what you get.</a:t>
            </a:r>
          </a:p>
          <a:p>
            <a:pPr marL="692150" lvl="1" indent="-234950"/>
            <a:r>
              <a:rPr lang="en-US" dirty="0" smtClean="0"/>
              <a:t>If one position is better than another under one scenario, it will be worse under other scenarios, and the market considers the tradeoff to be fair.</a:t>
            </a:r>
          </a:p>
          <a:p>
            <a:pPr marL="692150" lvl="1" indent="-234950"/>
            <a:r>
              <a:rPr lang="en-US" dirty="0" smtClean="0"/>
              <a:t>Writing out of the money options naked is extremely dangerous, even though they nearly always end up out of the money. Writing out of the money options and delta hedging them is also risky, but not quite as bad.</a:t>
            </a:r>
          </a:p>
          <a:p>
            <a:pPr marL="230188" indent="-230188"/>
            <a:endParaRPr lang="en-US" sz="1400" dirty="0" smtClean="0"/>
          </a:p>
          <a:p>
            <a:pPr marL="230188" indent="-230188"/>
            <a:r>
              <a:rPr lang="en-US" dirty="0" smtClean="0"/>
              <a:t>End users should use options to achieve desirable payoff patterns, not to exploit "mispricing."</a:t>
            </a:r>
          </a:p>
          <a:p>
            <a:pPr marL="692150" lvl="1" indent="-234950"/>
            <a:r>
              <a:rPr lang="en-US" dirty="0" smtClean="0"/>
              <a:t>Options allow payoffs to be precisely tailored to match the investor's preferences and market view.</a:t>
            </a:r>
          </a:p>
          <a:p>
            <a:pPr marL="692150" lvl="1" indent="-234950"/>
            <a:r>
              <a:rPr lang="en-US" dirty="0" smtClean="0"/>
              <a:t>Trading costs and risk are too large for a non-professional to profit from mispricing relative to a theoretical model.</a:t>
            </a:r>
          </a:p>
          <a:p>
            <a:pPr marL="230188" indent="-230188"/>
            <a:endParaRPr lang="en-US" sz="1400" dirty="0" smtClean="0"/>
          </a:p>
          <a:p>
            <a:pPr marL="230188" indent="-230188"/>
            <a:r>
              <a:rPr lang="en-US" dirty="0" smtClean="0"/>
              <a:t>Many option strategies "work" for a particular investor because they alter a position's tax or accounting treatment, or its liquidity. </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3579459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360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360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360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360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360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360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9360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9360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3" grpId="0" build="p" bldLvl="2"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D8038C3A-9E70-4F1D-95E2-EE20FFB4F568}" type="slidenum">
              <a:rPr lang="en-US" sz="900"/>
              <a:pPr/>
              <a:t>100</a:t>
            </a:fld>
            <a:endParaRPr lang="en-US" sz="900"/>
          </a:p>
        </p:txBody>
      </p:sp>
      <p:sp>
        <p:nvSpPr>
          <p:cNvPr id="118788" name="Rectangle 2"/>
          <p:cNvSpPr>
            <a:spLocks noGrp="1" noChangeArrowheads="1"/>
          </p:cNvSpPr>
          <p:nvPr>
            <p:ph type="title"/>
          </p:nvPr>
        </p:nvSpPr>
        <p:spPr/>
        <p:txBody>
          <a:bodyPr/>
          <a:lstStyle/>
          <a:p>
            <a:r>
              <a:rPr lang="en-US" smtClean="0"/>
              <a:t>Concluding Thoughts on the Derivatives Course</a:t>
            </a:r>
          </a:p>
        </p:txBody>
      </p:sp>
      <p:sp>
        <p:nvSpPr>
          <p:cNvPr id="794627" name="Rectangle 3"/>
          <p:cNvSpPr>
            <a:spLocks noGrp="1" noChangeArrowheads="1"/>
          </p:cNvSpPr>
          <p:nvPr>
            <p:ph type="body" idx="1"/>
          </p:nvPr>
        </p:nvSpPr>
        <p:spPr/>
        <p:txBody>
          <a:bodyPr/>
          <a:lstStyle/>
          <a:p>
            <a:pPr marL="230188" indent="-230188" algn="ctr"/>
            <a:r>
              <a:rPr lang="en-US" sz="2000" u="sng" dirty="0" smtClean="0"/>
              <a:t>A Few General Principles to Carry Forward</a:t>
            </a:r>
          </a:p>
          <a:p>
            <a:pPr marL="230188" indent="-230188"/>
            <a:endParaRPr lang="en-US" dirty="0" smtClean="0"/>
          </a:p>
          <a:p>
            <a:pPr marL="230188" indent="-230188"/>
            <a:endParaRPr lang="en-US" dirty="0" smtClean="0"/>
          </a:p>
          <a:p>
            <a:pPr marL="230188" indent="-230188" algn="ctr"/>
            <a:r>
              <a:rPr lang="en-US" sz="2000" dirty="0" smtClean="0"/>
              <a:t>Good luck on the final exam, and especially</a:t>
            </a:r>
          </a:p>
          <a:p>
            <a:pPr marL="230188" indent="-230188" algn="ctr"/>
            <a:endParaRPr lang="en-US" sz="2000" dirty="0" smtClean="0"/>
          </a:p>
          <a:p>
            <a:pPr marL="230188" indent="-230188" algn="ctr"/>
            <a:endParaRPr lang="en-US" sz="2000" dirty="0" smtClean="0"/>
          </a:p>
          <a:p>
            <a:pPr marL="230188" indent="-230188" algn="ctr"/>
            <a:r>
              <a:rPr lang="en-US" sz="2000" dirty="0" smtClean="0"/>
              <a:t>BEST WISHES FOR THE SUMMER </a:t>
            </a:r>
          </a:p>
          <a:p>
            <a:pPr marL="230188" indent="-230188" algn="ctr"/>
            <a:r>
              <a:rPr lang="en-US" sz="2000" dirty="0" smtClean="0"/>
              <a:t>AND FOR YOUR FUTURE CAREERS!!</a:t>
            </a:r>
          </a:p>
        </p:txBody>
      </p:sp>
      <p:sp>
        <p:nvSpPr>
          <p:cNvPr id="2" name="Footer Placeholder 1"/>
          <p:cNvSpPr>
            <a:spLocks noGrp="1"/>
          </p:cNvSpPr>
          <p:nvPr>
            <p:ph type="ftr" sz="quarter" idx="10"/>
          </p:nvPr>
        </p:nvSpPr>
        <p:spPr/>
        <p:txBody>
          <a:bodyPr/>
          <a:lstStyle/>
          <a:p>
            <a:r>
              <a:rPr lang="en-US" smtClean="0"/>
              <a:t>FINC-UB.0043, B40.3335  Futures and Options  Spring 2019             Part III: Derivatives Advanced Topics                                     ©2019 Figlewski</a:t>
            </a:r>
            <a:endParaRPr lang="en-US"/>
          </a:p>
        </p:txBody>
      </p:sp>
    </p:spTree>
    <p:extLst>
      <p:ext uri="{BB962C8B-B14F-4D97-AF65-F5344CB8AC3E}">
        <p14:creationId xmlns:p14="http://schemas.microsoft.com/office/powerpoint/2010/main" val="1225013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4627">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4627">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946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4627" grpId="0" build="p" bldLvl="2" autoUpdateAnimBg="0"/>
    </p:bldLst>
  </p:timing>
</p:sld>
</file>

<file path=ppt/theme/theme1.xml><?xml version="1.0" encoding="utf-8"?>
<a:theme xmlns:a="http://schemas.openxmlformats.org/drawingml/2006/main" name="Derivatives Boot Camp Day 1-1">
  <a:themeElements>
    <a:clrScheme name="Derivatives Boot Camp Day 1-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rivatives Boot Camp Day 1-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rivatives Boot Camp Day 1-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rivatives Boot Camp Day 1-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rivatives Boot Camp Day 1-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rivatives Boot Camp Day 1-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rivatives Boot Camp Day 1-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rivatives Boot Camp Day 1-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rivatives Boot Camp Day 1-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Data\Microsoft\Templates\Derivatives Boot Camp Day 1-1.ppt.pot</Template>
  <TotalTime>34746</TotalTime>
  <Words>15253</Words>
  <Application>Microsoft Office PowerPoint</Application>
  <PresentationFormat>On-screen Show (4:3)</PresentationFormat>
  <Paragraphs>1639</Paragraphs>
  <Slides>100</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3</vt:i4>
      </vt:variant>
      <vt:variant>
        <vt:lpstr>Slide Titles</vt:lpstr>
      </vt:variant>
      <vt:variant>
        <vt:i4>100</vt:i4>
      </vt:variant>
    </vt:vector>
  </HeadingPairs>
  <TitlesOfParts>
    <vt:vector size="107" baseType="lpstr">
      <vt:lpstr>Arial</vt:lpstr>
      <vt:lpstr>Symbol</vt:lpstr>
      <vt:lpstr>Times New Roman</vt:lpstr>
      <vt:lpstr>Derivatives Boot Camp Day 1-1</vt:lpstr>
      <vt:lpstr>Worksheet</vt:lpstr>
      <vt:lpstr>Equation</vt:lpstr>
      <vt:lpstr>Document</vt:lpstr>
      <vt:lpstr>Derivatives Advanced Topics:  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Sessions 9-10:  Implementing Risk Management Strategies </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Options and Interest Rate Models</vt:lpstr>
      <vt:lpstr>Interest Rate Options and Interest Rate Models</vt:lpstr>
      <vt:lpstr>Interest Rate Options and Interest Rate Models</vt:lpstr>
      <vt:lpstr>Interest Rate Derivatives and Interest Rate Models</vt:lpstr>
      <vt:lpstr>Interest Rate Derivatives and Interest Rate Models</vt:lpstr>
      <vt:lpstr>Interest Rate Derivatives and Interest Rate Models</vt:lpstr>
      <vt:lpstr>Interest Rate Derivatives and Interest Rate Models</vt:lpstr>
      <vt:lpstr>Interest Rate Options and Interest Rate Models</vt:lpstr>
      <vt:lpstr>Interest Rate Options and Interest Rate Models</vt:lpstr>
      <vt:lpstr>Interest Rate Options and Interest Rate Models</vt:lpstr>
      <vt:lpstr>Interest Rate Options and Interest Rate Models</vt:lpstr>
      <vt:lpstr>Interest Rate Options and Interest Rate Models</vt:lpstr>
      <vt:lpstr>Interest Rate Options and Interest Rate Models</vt:lpstr>
      <vt:lpstr>Interest Rate Options and Interest Rate Models</vt:lpstr>
      <vt:lpstr>Bonds and Mortgages</vt:lpstr>
      <vt:lpstr>Callability in Bonds and Mortgages</vt:lpstr>
      <vt:lpstr>Mortgages</vt:lpstr>
      <vt:lpstr>Mortgages</vt:lpstr>
      <vt:lpstr>Mortgages</vt:lpstr>
      <vt:lpstr>Mortgage-Backed Securities</vt:lpstr>
      <vt:lpstr>Mortgage-Backed Securities</vt:lpstr>
      <vt:lpstr>Mortgage-Backed Securities</vt:lpstr>
      <vt:lpstr>Mortgage-Backed Securities</vt:lpstr>
      <vt:lpstr>Mortgage-Backed Securities</vt:lpstr>
      <vt:lpstr>Mortgage-Backed Securities</vt:lpstr>
      <vt:lpstr>Mortgage-Backed Securities</vt:lpstr>
      <vt:lpstr>Mortgage-Backed Securities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Credit Risk: Default as an Option and Credit Derivatives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Exotic Options, Real Options, and Structured Products</vt:lpstr>
      <vt:lpstr>Concluding Thoughts</vt:lpstr>
      <vt:lpstr>Concluding Thoughts on the Derivatives Course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 Course Overview and Derivatives Basics</dc:title>
  <dc:creator>Valued Gateway Client</dc:creator>
  <cp:lastModifiedBy>.</cp:lastModifiedBy>
  <cp:revision>998</cp:revision>
  <cp:lastPrinted>2018-04-23T22:42:11Z</cp:lastPrinted>
  <dcterms:created xsi:type="dcterms:W3CDTF">2000-05-10T01:46:30Z</dcterms:created>
  <dcterms:modified xsi:type="dcterms:W3CDTF">2022-09-17T18:33:40Z</dcterms:modified>
</cp:coreProperties>
</file>